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65" r:id="rId3"/>
    <p:sldId id="348" r:id="rId4"/>
    <p:sldId id="260" r:id="rId5"/>
    <p:sldId id="316" r:id="rId6"/>
    <p:sldId id="317" r:id="rId7"/>
    <p:sldId id="262" r:id="rId8"/>
    <p:sldId id="314" r:id="rId9"/>
    <p:sldId id="276" r:id="rId10"/>
    <p:sldId id="278" r:id="rId11"/>
    <p:sldId id="274" r:id="rId12"/>
    <p:sldId id="277" r:id="rId13"/>
    <p:sldId id="286" r:id="rId14"/>
    <p:sldId id="282" r:id="rId15"/>
    <p:sldId id="279" r:id="rId16"/>
    <p:sldId id="280" r:id="rId17"/>
    <p:sldId id="284" r:id="rId18"/>
    <p:sldId id="285" r:id="rId19"/>
    <p:sldId id="301" r:id="rId20"/>
    <p:sldId id="287" r:id="rId21"/>
    <p:sldId id="293" r:id="rId22"/>
    <p:sldId id="281" r:id="rId23"/>
    <p:sldId id="289" r:id="rId24"/>
    <p:sldId id="296" r:id="rId25"/>
    <p:sldId id="292" r:id="rId26"/>
    <p:sldId id="294" r:id="rId27"/>
    <p:sldId id="295" r:id="rId28"/>
    <p:sldId id="297" r:id="rId29"/>
    <p:sldId id="368" r:id="rId30"/>
    <p:sldId id="367"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1F1F"/>
    <a:srgbClr val="B2CAA5"/>
    <a:srgbClr val="006300"/>
    <a:srgbClr val="67A7E0"/>
    <a:srgbClr val="F28570"/>
    <a:srgbClr val="88CF83"/>
    <a:srgbClr val="181818"/>
    <a:srgbClr val="2F3BBF"/>
    <a:srgbClr val="4ED6A4"/>
    <a:srgbClr val="CFB8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315B2F-E34E-D44E-9700-1C08BE0849DC}" v="81" dt="2025-05-07T20:09:38.4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01"/>
    <p:restoredTop sz="85466"/>
  </p:normalViewPr>
  <p:slideViewPr>
    <p:cSldViewPr snapToGrid="0">
      <p:cViewPr varScale="1">
        <p:scale>
          <a:sx n="115" d="100"/>
          <a:sy n="115" d="100"/>
        </p:scale>
        <p:origin x="1880" y="1208"/>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E5823-0542-1F40-AF15-4A56BA379205}" type="datetimeFigureOut">
              <a:rPr lang="en-US" smtClean="0"/>
              <a:t>5/7/25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5D8A5-D43B-EB40-82AE-D7CF193CBE51}" type="slidenum">
              <a:rPr lang="en-US" smtClean="0"/>
              <a:t>‹#›</a:t>
            </a:fld>
            <a:endParaRPr lang="en-US"/>
          </a:p>
        </p:txBody>
      </p:sp>
    </p:spTree>
    <p:extLst>
      <p:ext uri="{BB962C8B-B14F-4D97-AF65-F5344CB8AC3E}">
        <p14:creationId xmlns:p14="http://schemas.microsoft.com/office/powerpoint/2010/main" val="1895771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ResearchComputing/rmacc_2025/tree/main/debugging_with_vscod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Artwork Source: https://</a:t>
            </a:r>
            <a:r>
              <a:rPr lang="en-US" dirty="0" err="1"/>
              <a:t>allisonhorst.com</a:t>
            </a:r>
            <a:r>
              <a:rPr lang="en-US" dirty="0"/>
              <a:t>/everything-else</a:t>
            </a:r>
          </a:p>
        </p:txBody>
      </p:sp>
      <p:sp>
        <p:nvSpPr>
          <p:cNvPr id="4" name="Slide Number Placeholder 3"/>
          <p:cNvSpPr>
            <a:spLocks noGrp="1"/>
          </p:cNvSpPr>
          <p:nvPr>
            <p:ph type="sldNum" sz="quarter" idx="5"/>
          </p:nvPr>
        </p:nvSpPr>
        <p:spPr/>
        <p:txBody>
          <a:bodyPr/>
          <a:lstStyle/>
          <a:p>
            <a:fld id="{D955D8A5-D43B-EB40-82AE-D7CF193CBE51}" type="slidenum">
              <a:rPr lang="en-US" smtClean="0"/>
              <a:t>1</a:t>
            </a:fld>
            <a:endParaRPr lang="en-US"/>
          </a:p>
        </p:txBody>
      </p:sp>
    </p:spTree>
    <p:extLst>
      <p:ext uri="{BB962C8B-B14F-4D97-AF65-F5344CB8AC3E}">
        <p14:creationId xmlns:p14="http://schemas.microsoft.com/office/powerpoint/2010/main" val="932384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Open the Interactive Apps dropdown (Top Menu Bar)</a:t>
            </a:r>
          </a:p>
          <a:p>
            <a:pPr marL="228600" indent="-228600">
              <a:buAutoNum type="arabicParenBoth"/>
            </a:pPr>
            <a:endParaRPr lang="en-US" dirty="0"/>
          </a:p>
          <a:p>
            <a:pPr marL="228600" indent="-228600">
              <a:buAutoNum type="arabicParenBoth"/>
            </a:pPr>
            <a:r>
              <a:rPr lang="en-US" dirty="0"/>
              <a:t>Select “VS Code-Server”</a:t>
            </a:r>
          </a:p>
          <a:p>
            <a:endParaRPr lang="en-US" dirty="0"/>
          </a:p>
          <a:p>
            <a:r>
              <a:rPr lang="en-US" dirty="0"/>
              <a:t>Note:</a:t>
            </a:r>
          </a:p>
          <a:p>
            <a:r>
              <a:rPr lang="en-US" dirty="0"/>
              <a:t>VS Code OnDemand Documentation: https://</a:t>
            </a:r>
            <a:r>
              <a:rPr lang="en-US" dirty="0" err="1"/>
              <a:t>curc.readthedocs.io</a:t>
            </a:r>
            <a:r>
              <a:rPr lang="en-US" dirty="0"/>
              <a:t>/</a:t>
            </a:r>
            <a:r>
              <a:rPr lang="en-US" dirty="0" err="1"/>
              <a:t>en</a:t>
            </a:r>
            <a:r>
              <a:rPr lang="en-US" dirty="0"/>
              <a:t>/latest/gateways/</a:t>
            </a:r>
            <a:r>
              <a:rPr lang="en-US" dirty="0" err="1"/>
              <a:t>OnDemand.html#vs-code-server</a:t>
            </a:r>
            <a:r>
              <a:rPr lang="en-US" dirty="0"/>
              <a:t> </a:t>
            </a:r>
          </a:p>
        </p:txBody>
      </p:sp>
      <p:sp>
        <p:nvSpPr>
          <p:cNvPr id="4" name="Slide Number Placeholder 3"/>
          <p:cNvSpPr>
            <a:spLocks noGrp="1"/>
          </p:cNvSpPr>
          <p:nvPr>
            <p:ph type="sldNum" sz="quarter" idx="5"/>
          </p:nvPr>
        </p:nvSpPr>
        <p:spPr/>
        <p:txBody>
          <a:bodyPr/>
          <a:lstStyle/>
          <a:p>
            <a:fld id="{D955D8A5-D43B-EB40-82AE-D7CF193CBE51}" type="slidenum">
              <a:rPr lang="en-US" smtClean="0"/>
              <a:t>10</a:t>
            </a:fld>
            <a:endParaRPr lang="en-US"/>
          </a:p>
        </p:txBody>
      </p:sp>
    </p:spTree>
    <p:extLst>
      <p:ext uri="{BB962C8B-B14F-4D97-AF65-F5344CB8AC3E}">
        <p14:creationId xmlns:p14="http://schemas.microsoft.com/office/powerpoint/2010/main" val="634291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Select your preferred configuration [4 cores, 4 hours]</a:t>
            </a:r>
          </a:p>
          <a:p>
            <a:endParaRPr lang="en-US" dirty="0"/>
          </a:p>
          <a:p>
            <a:r>
              <a:rPr lang="en-US" dirty="0"/>
              <a:t>(4) Launch the VS Code Server</a:t>
            </a:r>
          </a:p>
        </p:txBody>
      </p:sp>
      <p:sp>
        <p:nvSpPr>
          <p:cNvPr id="4" name="Slide Number Placeholder 3"/>
          <p:cNvSpPr>
            <a:spLocks noGrp="1"/>
          </p:cNvSpPr>
          <p:nvPr>
            <p:ph type="sldNum" sz="quarter" idx="5"/>
          </p:nvPr>
        </p:nvSpPr>
        <p:spPr/>
        <p:txBody>
          <a:bodyPr/>
          <a:lstStyle/>
          <a:p>
            <a:fld id="{D955D8A5-D43B-EB40-82AE-D7CF193CBE51}" type="slidenum">
              <a:rPr lang="en-US" smtClean="0"/>
              <a:t>11</a:t>
            </a:fld>
            <a:endParaRPr lang="en-US"/>
          </a:p>
        </p:txBody>
      </p:sp>
    </p:spTree>
    <p:extLst>
      <p:ext uri="{BB962C8B-B14F-4D97-AF65-F5344CB8AC3E}">
        <p14:creationId xmlns:p14="http://schemas.microsoft.com/office/powerpoint/2010/main" val="1684963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Once the server has started, click “Connect to VS Code”</a:t>
            </a:r>
          </a:p>
        </p:txBody>
      </p:sp>
      <p:sp>
        <p:nvSpPr>
          <p:cNvPr id="4" name="Slide Number Placeholder 3"/>
          <p:cNvSpPr>
            <a:spLocks noGrp="1"/>
          </p:cNvSpPr>
          <p:nvPr>
            <p:ph type="sldNum" sz="quarter" idx="5"/>
          </p:nvPr>
        </p:nvSpPr>
        <p:spPr/>
        <p:txBody>
          <a:bodyPr/>
          <a:lstStyle/>
          <a:p>
            <a:fld id="{D955D8A5-D43B-EB40-82AE-D7CF193CBE51}" type="slidenum">
              <a:rPr lang="en-US" smtClean="0"/>
              <a:t>12</a:t>
            </a:fld>
            <a:endParaRPr lang="en-US"/>
          </a:p>
        </p:txBody>
      </p:sp>
    </p:spTree>
    <p:extLst>
      <p:ext uri="{BB962C8B-B14F-4D97-AF65-F5344CB8AC3E}">
        <p14:creationId xmlns:p14="http://schemas.microsoft.com/office/powerpoint/2010/main" val="1250277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debug a python program, VS Code will need to have the Python Extension installed.</a:t>
            </a:r>
          </a:p>
          <a:p>
            <a:endParaRPr lang="en-US" dirty="0"/>
          </a:p>
          <a:p>
            <a:r>
              <a:rPr lang="en-US" dirty="0"/>
              <a:t>Extensions can be found by clicking the stack of blocks in the top-left of the user interface. </a:t>
            </a:r>
          </a:p>
        </p:txBody>
      </p:sp>
      <p:sp>
        <p:nvSpPr>
          <p:cNvPr id="4" name="Slide Number Placeholder 3"/>
          <p:cNvSpPr>
            <a:spLocks noGrp="1"/>
          </p:cNvSpPr>
          <p:nvPr>
            <p:ph type="sldNum" sz="quarter" idx="5"/>
          </p:nvPr>
        </p:nvSpPr>
        <p:spPr/>
        <p:txBody>
          <a:bodyPr/>
          <a:lstStyle/>
          <a:p>
            <a:fld id="{D955D8A5-D43B-EB40-82AE-D7CF193CBE51}" type="slidenum">
              <a:rPr lang="en-US" smtClean="0"/>
              <a:t>13</a:t>
            </a:fld>
            <a:endParaRPr lang="en-US"/>
          </a:p>
        </p:txBody>
      </p:sp>
    </p:spTree>
    <p:extLst>
      <p:ext uri="{BB962C8B-B14F-4D97-AF65-F5344CB8AC3E}">
        <p14:creationId xmlns:p14="http://schemas.microsoft.com/office/powerpoint/2010/main" val="396941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Click the “Extensions” tab</a:t>
            </a:r>
          </a:p>
          <a:p>
            <a:pPr marL="228600" indent="-228600">
              <a:buAutoNum type="arabicParenBoth"/>
            </a:pPr>
            <a:r>
              <a:rPr lang="en-US" dirty="0"/>
              <a:t>Type “Python” into search provided search bar. </a:t>
            </a:r>
          </a:p>
          <a:p>
            <a:pPr marL="228600" indent="-228600">
              <a:buAutoNum type="arabicParenBoth"/>
            </a:pPr>
            <a:r>
              <a:rPr lang="en-US" dirty="0"/>
              <a:t>Click “Install” next to the Python extension</a:t>
            </a:r>
          </a:p>
        </p:txBody>
      </p:sp>
      <p:sp>
        <p:nvSpPr>
          <p:cNvPr id="4" name="Slide Number Placeholder 3"/>
          <p:cNvSpPr>
            <a:spLocks noGrp="1"/>
          </p:cNvSpPr>
          <p:nvPr>
            <p:ph type="sldNum" sz="quarter" idx="5"/>
          </p:nvPr>
        </p:nvSpPr>
        <p:spPr/>
        <p:txBody>
          <a:bodyPr/>
          <a:lstStyle/>
          <a:p>
            <a:fld id="{D955D8A5-D43B-EB40-82AE-D7CF193CBE51}" type="slidenum">
              <a:rPr lang="en-US" smtClean="0"/>
              <a:t>14</a:t>
            </a:fld>
            <a:endParaRPr lang="en-US"/>
          </a:p>
        </p:txBody>
      </p:sp>
    </p:spTree>
    <p:extLst>
      <p:ext uri="{BB962C8B-B14F-4D97-AF65-F5344CB8AC3E}">
        <p14:creationId xmlns:p14="http://schemas.microsoft.com/office/powerpoint/2010/main" val="3618912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Copy+paste</a:t>
            </a:r>
            <a:r>
              <a:rPr lang="en-US" dirty="0"/>
              <a:t> the </a:t>
            </a:r>
            <a:r>
              <a:rPr lang="en-US" dirty="0" err="1"/>
              <a:t>FizzBuzz.py’s</a:t>
            </a:r>
            <a:r>
              <a:rPr lang="en-US" dirty="0"/>
              <a:t> code into a new file in your VS Code session.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file is also provided in this presentations </a:t>
            </a:r>
            <a:r>
              <a:rPr lang="en-US" dirty="0" err="1"/>
              <a:t>Github</a:t>
            </a:r>
            <a:r>
              <a:rPr lang="en-US" dirty="0"/>
              <a:t> Repo: </a:t>
            </a:r>
            <a:r>
              <a:rPr lang="en-US" sz="1200" dirty="0">
                <a:latin typeface="Arial"/>
                <a:ea typeface="Arial"/>
                <a:cs typeface="Arial"/>
                <a:sym typeface="Arial"/>
                <a:hlinkClick r:id="rId3"/>
              </a:rPr>
              <a:t>https://github.com/ResearchComputing/rmacc_2025/tree/main/debugging_with_vscode</a:t>
            </a:r>
            <a:r>
              <a:rPr lang="en-US" sz="1200" b="1" dirty="0">
                <a:latin typeface="Century Gothic"/>
                <a:ea typeface="Arial"/>
                <a:cs typeface="Arial"/>
                <a:sym typeface="Arial"/>
              </a:rPr>
              <a:t> </a:t>
            </a:r>
            <a:endParaRPr lang="en-US" sz="1200" dirty="0">
              <a:latin typeface="Arial"/>
              <a:ea typeface="Arial"/>
              <a:cs typeface="Arial"/>
              <a:sym typeface="Arial"/>
            </a:endParaRPr>
          </a:p>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15</a:t>
            </a:fld>
            <a:endParaRPr lang="en-US"/>
          </a:p>
        </p:txBody>
      </p:sp>
    </p:spTree>
    <p:extLst>
      <p:ext uri="{BB962C8B-B14F-4D97-AF65-F5344CB8AC3E}">
        <p14:creationId xmlns:p14="http://schemas.microsoft.com/office/powerpoint/2010/main" val="2991375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Breakpoints can be used to temporarily pause a program’s execution.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paused, the state of the program’s data (variables, registers, etc.) can be observed and even modified.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(1) Add a breakpoint on Line 10 </a:t>
            </a:r>
            <a:r>
              <a:rPr lang="en-US" dirty="0" err="1"/>
              <a:t>test_val</a:t>
            </a:r>
            <a:r>
              <a:rPr lang="en-US" dirty="0"/>
              <a:t>=4</a:t>
            </a:r>
          </a:p>
        </p:txBody>
      </p:sp>
      <p:sp>
        <p:nvSpPr>
          <p:cNvPr id="4" name="Slide Number Placeholder 3"/>
          <p:cNvSpPr>
            <a:spLocks noGrp="1"/>
          </p:cNvSpPr>
          <p:nvPr>
            <p:ph type="sldNum" sz="quarter" idx="5"/>
          </p:nvPr>
        </p:nvSpPr>
        <p:spPr/>
        <p:txBody>
          <a:bodyPr/>
          <a:lstStyle/>
          <a:p>
            <a:fld id="{D955D8A5-D43B-EB40-82AE-D7CF193CBE51}" type="slidenum">
              <a:rPr lang="en-US" smtClean="0"/>
              <a:t>16</a:t>
            </a:fld>
            <a:endParaRPr lang="en-US"/>
          </a:p>
        </p:txBody>
      </p:sp>
    </p:spTree>
    <p:extLst>
      <p:ext uri="{BB962C8B-B14F-4D97-AF65-F5344CB8AC3E}">
        <p14:creationId xmlns:p14="http://schemas.microsoft.com/office/powerpoint/2010/main" val="432343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Tx/>
              <a:buAutoNum type="arabicParenBoth"/>
            </a:pPr>
            <a:r>
              <a:rPr lang="en-US" dirty="0"/>
              <a:t>Click the dropdown and select “Debug Python File”</a:t>
            </a:r>
          </a:p>
          <a:p>
            <a:pPr marL="228600" indent="-228600">
              <a:buFontTx/>
              <a:buAutoNum type="arabicParenBoth"/>
            </a:pPr>
            <a:endParaRPr lang="en-US" dirty="0"/>
          </a:p>
          <a:p>
            <a:pPr marL="228600" indent="-228600">
              <a:buFontTx/>
              <a:buAutoNum type="arabicParenBoth"/>
            </a:pPr>
            <a:r>
              <a:rPr lang="en-US" dirty="0"/>
              <a:t>The “Run” button should be replaced with the “Debug” button</a:t>
            </a:r>
          </a:p>
          <a:p>
            <a:pPr marL="0" indent="0">
              <a:buFontTx/>
              <a:buNone/>
            </a:pPr>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17</a:t>
            </a:fld>
            <a:endParaRPr lang="en-US"/>
          </a:p>
        </p:txBody>
      </p:sp>
    </p:spTree>
    <p:extLst>
      <p:ext uri="{BB962C8B-B14F-4D97-AF65-F5344CB8AC3E}">
        <p14:creationId xmlns:p14="http://schemas.microsoft.com/office/powerpoint/2010/main" val="1976652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default Python Interpreter for the OnDemand (Viz) nodes is 3.68, which is not supported by the debugger. </a:t>
            </a:r>
          </a:p>
          <a:p>
            <a:endParaRPr lang="en-US" dirty="0"/>
          </a:p>
          <a:p>
            <a:r>
              <a:rPr lang="en-US" dirty="0"/>
              <a:t>If you haven’t set the Python Extension to use a different interpreter (like Anaconda), then you will likely see this error message.</a:t>
            </a:r>
          </a:p>
        </p:txBody>
      </p:sp>
      <p:sp>
        <p:nvSpPr>
          <p:cNvPr id="4" name="Slide Number Placeholder 3"/>
          <p:cNvSpPr>
            <a:spLocks noGrp="1"/>
          </p:cNvSpPr>
          <p:nvPr>
            <p:ph type="sldNum" sz="quarter" idx="5"/>
          </p:nvPr>
        </p:nvSpPr>
        <p:spPr/>
        <p:txBody>
          <a:bodyPr/>
          <a:lstStyle/>
          <a:p>
            <a:fld id="{D955D8A5-D43B-EB40-82AE-D7CF193CBE51}" type="slidenum">
              <a:rPr lang="en-US" smtClean="0"/>
              <a:t>18</a:t>
            </a:fld>
            <a:endParaRPr lang="en-US"/>
          </a:p>
        </p:txBody>
      </p:sp>
    </p:spTree>
    <p:extLst>
      <p:ext uri="{BB962C8B-B14F-4D97-AF65-F5344CB8AC3E}">
        <p14:creationId xmlns:p14="http://schemas.microsoft.com/office/powerpoint/2010/main" val="385372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change the Python Interpreter: </a:t>
            </a:r>
          </a:p>
          <a:p>
            <a:r>
              <a:rPr lang="en-US" dirty="0"/>
              <a:t>(1-3): Open a New Terminal</a:t>
            </a:r>
          </a:p>
          <a:p>
            <a:endParaRPr lang="en-US" dirty="0"/>
          </a:p>
          <a:p>
            <a:r>
              <a:rPr lang="en-US" dirty="0"/>
              <a:t>In the Terminal:</a:t>
            </a:r>
          </a:p>
          <a:p>
            <a:r>
              <a:rPr lang="en-US" dirty="0"/>
              <a:t>(4) Load anaconda (base environment)</a:t>
            </a:r>
          </a:p>
          <a:p>
            <a:endParaRPr lang="en-US" dirty="0"/>
          </a:p>
          <a:p>
            <a:r>
              <a:rPr lang="en-US" dirty="0"/>
              <a:t>(5) List the file path to the base Anaconda’s python interpreter</a:t>
            </a:r>
          </a:p>
          <a:p>
            <a:endParaRPr lang="en-US" dirty="0"/>
          </a:p>
          <a:p>
            <a:r>
              <a:rPr lang="en-US" dirty="0"/>
              <a:t>*Make sure to </a:t>
            </a:r>
            <a:r>
              <a:rPr lang="en-US" dirty="0" err="1"/>
              <a:t>copy+paste</a:t>
            </a:r>
            <a:r>
              <a:rPr lang="en-US" dirty="0"/>
              <a:t> the file path*</a:t>
            </a:r>
          </a:p>
        </p:txBody>
      </p:sp>
      <p:sp>
        <p:nvSpPr>
          <p:cNvPr id="4" name="Slide Number Placeholder 3"/>
          <p:cNvSpPr>
            <a:spLocks noGrp="1"/>
          </p:cNvSpPr>
          <p:nvPr>
            <p:ph type="sldNum" sz="quarter" idx="5"/>
          </p:nvPr>
        </p:nvSpPr>
        <p:spPr/>
        <p:txBody>
          <a:bodyPr/>
          <a:lstStyle/>
          <a:p>
            <a:fld id="{D955D8A5-D43B-EB40-82AE-D7CF193CBE51}" type="slidenum">
              <a:rPr lang="en-US" smtClean="0"/>
              <a:t>19</a:t>
            </a:fld>
            <a:endParaRPr lang="en-US"/>
          </a:p>
        </p:txBody>
      </p:sp>
    </p:spTree>
    <p:extLst>
      <p:ext uri="{BB962C8B-B14F-4D97-AF65-F5344CB8AC3E}">
        <p14:creationId xmlns:p14="http://schemas.microsoft.com/office/powerpoint/2010/main" val="2119079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60E6FC-C58D-CA46-93FA-98E1AAB1BA51}" type="slidenum">
              <a:rPr lang="en-US" smtClean="0"/>
              <a:t>2</a:t>
            </a:fld>
            <a:endParaRPr lang="en-US"/>
          </a:p>
        </p:txBody>
      </p:sp>
    </p:spTree>
    <p:extLst>
      <p:ext uri="{BB962C8B-B14F-4D97-AF65-F5344CB8AC3E}">
        <p14:creationId xmlns:p14="http://schemas.microsoft.com/office/powerpoint/2010/main" val="2489830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Open the Command </a:t>
            </a:r>
            <a:r>
              <a:rPr lang="en-US" dirty="0" err="1"/>
              <a:t>Pallete</a:t>
            </a:r>
            <a:r>
              <a:rPr lang="en-US" dirty="0"/>
              <a:t> in VS Code (short cut keys for Windows (Left) and Mac (Right)</a:t>
            </a:r>
          </a:p>
          <a:p>
            <a:endParaRPr lang="en-US" dirty="0"/>
          </a:p>
          <a:p>
            <a:r>
              <a:rPr lang="en-US" dirty="0"/>
              <a:t>(2) Pick the python extensions “Select Interpreter” option. </a:t>
            </a:r>
          </a:p>
          <a:p>
            <a:endParaRPr lang="en-US" dirty="0"/>
          </a:p>
          <a:p>
            <a:r>
              <a:rPr lang="en-US" dirty="0"/>
              <a:t>Information on Selecting the Python Interpreter in VS Code: </a:t>
            </a:r>
          </a:p>
          <a:p>
            <a:r>
              <a:rPr lang="en-US" dirty="0"/>
              <a:t>https://</a:t>
            </a:r>
            <a:r>
              <a:rPr lang="en-US" dirty="0" err="1"/>
              <a:t>code.visualstudio.com</a:t>
            </a:r>
            <a:r>
              <a:rPr lang="en-US" dirty="0"/>
              <a:t>/docs/python/</a:t>
            </a:r>
            <a:r>
              <a:rPr lang="en-US" dirty="0" err="1"/>
              <a:t>environments#_working-with-python-interpreters</a:t>
            </a:r>
            <a:endParaRPr lang="en-US" dirty="0"/>
          </a:p>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20</a:t>
            </a:fld>
            <a:endParaRPr lang="en-US"/>
          </a:p>
        </p:txBody>
      </p:sp>
    </p:spTree>
    <p:extLst>
      <p:ext uri="{BB962C8B-B14F-4D97-AF65-F5344CB8AC3E}">
        <p14:creationId xmlns:p14="http://schemas.microsoft.com/office/powerpoint/2010/main" val="2551478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21</a:t>
            </a:fld>
            <a:endParaRPr lang="en-US"/>
          </a:p>
        </p:txBody>
      </p:sp>
    </p:spTree>
    <p:extLst>
      <p:ext uri="{BB962C8B-B14F-4D97-AF65-F5344CB8AC3E}">
        <p14:creationId xmlns:p14="http://schemas.microsoft.com/office/powerpoint/2010/main" val="1179945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paused on line 10, the user should see a similar set of variables and values. </a:t>
            </a:r>
          </a:p>
          <a:p>
            <a:endParaRPr lang="en-US" dirty="0"/>
          </a:p>
          <a:p>
            <a:r>
              <a:rPr lang="en-US" dirty="0"/>
              <a:t>Demo: Show how the variables can be viewed and modified. </a:t>
            </a:r>
          </a:p>
        </p:txBody>
      </p:sp>
      <p:sp>
        <p:nvSpPr>
          <p:cNvPr id="4" name="Slide Number Placeholder 3"/>
          <p:cNvSpPr>
            <a:spLocks noGrp="1"/>
          </p:cNvSpPr>
          <p:nvPr>
            <p:ph type="sldNum" sz="quarter" idx="5"/>
          </p:nvPr>
        </p:nvSpPr>
        <p:spPr/>
        <p:txBody>
          <a:bodyPr/>
          <a:lstStyle/>
          <a:p>
            <a:fld id="{D955D8A5-D43B-EB40-82AE-D7CF193CBE51}" type="slidenum">
              <a:rPr lang="en-US" smtClean="0"/>
              <a:t>22</a:t>
            </a:fld>
            <a:endParaRPr lang="en-US"/>
          </a:p>
        </p:txBody>
      </p:sp>
    </p:spTree>
    <p:extLst>
      <p:ext uri="{BB962C8B-B14F-4D97-AF65-F5344CB8AC3E}">
        <p14:creationId xmlns:p14="http://schemas.microsoft.com/office/powerpoint/2010/main" val="1573327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“Continue” button will move from breakpoint to breakpoint, until reaching the end of the program’s execution (or an error is reached).</a:t>
            </a:r>
          </a:p>
          <a:p>
            <a:endParaRPr lang="en-US" dirty="0"/>
          </a:p>
          <a:p>
            <a:r>
              <a:rPr lang="en-US" dirty="0"/>
              <a:t>The “Step Into” button, enables users to observe the path of a program’s execution line-by-line, including “stepping into” functions called. </a:t>
            </a:r>
          </a:p>
          <a:p>
            <a:endParaRPr lang="en-US" dirty="0"/>
          </a:p>
          <a:p>
            <a:r>
              <a:rPr lang="en-US" dirty="0"/>
              <a:t>Demo: Show how each option affects the execution of </a:t>
            </a:r>
            <a:r>
              <a:rPr lang="en-US"/>
              <a:t>the program. </a:t>
            </a:r>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23</a:t>
            </a:fld>
            <a:endParaRPr lang="en-US"/>
          </a:p>
        </p:txBody>
      </p:sp>
    </p:spTree>
    <p:extLst>
      <p:ext uri="{BB962C8B-B14F-4D97-AF65-F5344CB8AC3E}">
        <p14:creationId xmlns:p14="http://schemas.microsoft.com/office/powerpoint/2010/main" val="2052961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inside the “</a:t>
            </a:r>
            <a:r>
              <a:rPr lang="en-US" dirty="0" err="1"/>
              <a:t>Fizz_Buzz</a:t>
            </a:r>
            <a:r>
              <a:rPr lang="en-US" dirty="0"/>
              <a:t>” method, the variable display will update as shown. </a:t>
            </a:r>
          </a:p>
          <a:p>
            <a:endParaRPr lang="en-US" dirty="0"/>
          </a:p>
          <a:p>
            <a:r>
              <a:rPr lang="en-US" dirty="0"/>
              <a:t>Note how </a:t>
            </a:r>
            <a:r>
              <a:rPr lang="en-US" dirty="0" err="1"/>
              <a:t>test_val</a:t>
            </a:r>
            <a:r>
              <a:rPr lang="en-US" dirty="0"/>
              <a:t> is now listed as a ”Global” and the appearance of the method’s variables, “Local”</a:t>
            </a:r>
          </a:p>
        </p:txBody>
      </p:sp>
      <p:sp>
        <p:nvSpPr>
          <p:cNvPr id="4" name="Slide Number Placeholder 3"/>
          <p:cNvSpPr>
            <a:spLocks noGrp="1"/>
          </p:cNvSpPr>
          <p:nvPr>
            <p:ph type="sldNum" sz="quarter" idx="5"/>
          </p:nvPr>
        </p:nvSpPr>
        <p:spPr/>
        <p:txBody>
          <a:bodyPr/>
          <a:lstStyle/>
          <a:p>
            <a:fld id="{D955D8A5-D43B-EB40-82AE-D7CF193CBE51}" type="slidenum">
              <a:rPr lang="en-US" smtClean="0"/>
              <a:t>24</a:t>
            </a:fld>
            <a:endParaRPr lang="en-US"/>
          </a:p>
        </p:txBody>
      </p:sp>
    </p:spTree>
    <p:extLst>
      <p:ext uri="{BB962C8B-B14F-4D97-AF65-F5344CB8AC3E}">
        <p14:creationId xmlns:p14="http://schemas.microsoft.com/office/powerpoint/2010/main" val="3320843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Over – This button enables for coding stepping that stays in the current scope – e.g. no stepping into a method call, loop, or conditional statement</a:t>
            </a:r>
          </a:p>
          <a:p>
            <a:endParaRPr lang="en-US" dirty="0"/>
          </a:p>
          <a:p>
            <a:r>
              <a:rPr lang="en-US" dirty="0"/>
              <a:t>Step Out – This button continues code execution and pauses at the calling/higher level of scope – e.g. the point where a method was call, the end of a loop, or outside a conditional statement. </a:t>
            </a:r>
          </a:p>
        </p:txBody>
      </p:sp>
      <p:sp>
        <p:nvSpPr>
          <p:cNvPr id="4" name="Slide Number Placeholder 3"/>
          <p:cNvSpPr>
            <a:spLocks noGrp="1"/>
          </p:cNvSpPr>
          <p:nvPr>
            <p:ph type="sldNum" sz="quarter" idx="5"/>
          </p:nvPr>
        </p:nvSpPr>
        <p:spPr/>
        <p:txBody>
          <a:bodyPr/>
          <a:lstStyle/>
          <a:p>
            <a:fld id="{D955D8A5-D43B-EB40-82AE-D7CF193CBE51}" type="slidenum">
              <a:rPr lang="en-US" smtClean="0"/>
              <a:t>25</a:t>
            </a:fld>
            <a:endParaRPr lang="en-US"/>
          </a:p>
        </p:txBody>
      </p:sp>
    </p:spTree>
    <p:extLst>
      <p:ext uri="{BB962C8B-B14F-4D97-AF65-F5344CB8AC3E}">
        <p14:creationId xmlns:p14="http://schemas.microsoft.com/office/powerpoint/2010/main" val="1005841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Restart – This button will end the program’s execution and then start over</a:t>
            </a:r>
          </a:p>
          <a:p>
            <a:endParaRPr lang="en-US" dirty="0"/>
          </a:p>
          <a:p>
            <a:r>
              <a:rPr lang="en-US" dirty="0"/>
              <a:t>Stop – This will stop both the program’s execution and the debugger</a:t>
            </a:r>
          </a:p>
          <a:p>
            <a:endParaRPr lang="en-US" dirty="0"/>
          </a:p>
          <a:p>
            <a:r>
              <a:rPr lang="en-US" dirty="0"/>
              <a:t>*Key warning – Any changes made to variables within the debugger are only temporary. That’s great for testing, but does mean the data will be gone when restarting or stopping a debugging session*</a:t>
            </a:r>
          </a:p>
        </p:txBody>
      </p:sp>
      <p:sp>
        <p:nvSpPr>
          <p:cNvPr id="4" name="Slide Number Placeholder 3"/>
          <p:cNvSpPr>
            <a:spLocks noGrp="1"/>
          </p:cNvSpPr>
          <p:nvPr>
            <p:ph type="sldNum" sz="quarter" idx="5"/>
          </p:nvPr>
        </p:nvSpPr>
        <p:spPr/>
        <p:txBody>
          <a:bodyPr/>
          <a:lstStyle/>
          <a:p>
            <a:fld id="{D955D8A5-D43B-EB40-82AE-D7CF193CBE51}" type="slidenum">
              <a:rPr lang="en-US" smtClean="0"/>
              <a:t>26</a:t>
            </a:fld>
            <a:endParaRPr lang="en-US"/>
          </a:p>
        </p:txBody>
      </p:sp>
    </p:spTree>
    <p:extLst>
      <p:ext uri="{BB962C8B-B14F-4D97-AF65-F5344CB8AC3E}">
        <p14:creationId xmlns:p14="http://schemas.microsoft.com/office/powerpoint/2010/main" val="3880879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Individual variables (e.g. an object’s field) or programmatic expressions can be observed with the “Watch” feature. </a:t>
            </a:r>
          </a:p>
          <a:p>
            <a:endParaRPr lang="en-US" dirty="0"/>
          </a:p>
          <a:p>
            <a:r>
              <a:rPr lang="en-US" dirty="0"/>
              <a:t>The variables or expression being watched will be automatically updated, always providing an up-to-date view of system information.</a:t>
            </a:r>
          </a:p>
        </p:txBody>
      </p:sp>
      <p:sp>
        <p:nvSpPr>
          <p:cNvPr id="4" name="Slide Number Placeholder 3"/>
          <p:cNvSpPr>
            <a:spLocks noGrp="1"/>
          </p:cNvSpPr>
          <p:nvPr>
            <p:ph type="sldNum" sz="quarter" idx="5"/>
          </p:nvPr>
        </p:nvSpPr>
        <p:spPr/>
        <p:txBody>
          <a:bodyPr/>
          <a:lstStyle/>
          <a:p>
            <a:fld id="{D955D8A5-D43B-EB40-82AE-D7CF193CBE51}" type="slidenum">
              <a:rPr lang="en-US" smtClean="0"/>
              <a:t>27</a:t>
            </a:fld>
            <a:endParaRPr lang="en-US"/>
          </a:p>
        </p:txBody>
      </p:sp>
    </p:spTree>
    <p:extLst>
      <p:ext uri="{BB962C8B-B14F-4D97-AF65-F5344CB8AC3E}">
        <p14:creationId xmlns:p14="http://schemas.microsoft.com/office/powerpoint/2010/main" val="500925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mindful, you will often run into “Undefined” errors with watchlists because the variables used are no longer in-scope.  </a:t>
            </a:r>
          </a:p>
        </p:txBody>
      </p:sp>
      <p:sp>
        <p:nvSpPr>
          <p:cNvPr id="4" name="Slide Number Placeholder 3"/>
          <p:cNvSpPr>
            <a:spLocks noGrp="1"/>
          </p:cNvSpPr>
          <p:nvPr>
            <p:ph type="sldNum" sz="quarter" idx="5"/>
          </p:nvPr>
        </p:nvSpPr>
        <p:spPr/>
        <p:txBody>
          <a:bodyPr/>
          <a:lstStyle/>
          <a:p>
            <a:fld id="{D955D8A5-D43B-EB40-82AE-D7CF193CBE51}" type="slidenum">
              <a:rPr lang="en-US" smtClean="0"/>
              <a:t>28</a:t>
            </a:fld>
            <a:endParaRPr lang="en-US"/>
          </a:p>
        </p:txBody>
      </p:sp>
    </p:spTree>
    <p:extLst>
      <p:ext uri="{BB962C8B-B14F-4D97-AF65-F5344CB8AC3E}">
        <p14:creationId xmlns:p14="http://schemas.microsoft.com/office/powerpoint/2010/main" val="1156728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3</a:t>
            </a:fld>
            <a:endParaRPr lang="en-US"/>
          </a:p>
        </p:txBody>
      </p:sp>
    </p:spTree>
    <p:extLst>
      <p:ext uri="{BB962C8B-B14F-4D97-AF65-F5344CB8AC3E}">
        <p14:creationId xmlns:p14="http://schemas.microsoft.com/office/powerpoint/2010/main" val="311686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262626"/>
                </a:solidFill>
                <a:effectLst/>
                <a:highlight>
                  <a:srgbClr val="FFFFFF"/>
                </a:highlight>
                <a:latin typeface="Public Sans"/>
              </a:rPr>
              <a:t>Bugs == Errors</a:t>
            </a:r>
          </a:p>
          <a:p>
            <a:pPr marL="171450" indent="-171450" algn="l">
              <a:buFont typeface="Arial" panose="020B0604020202020204" pitchFamily="34" charset="0"/>
              <a:buChar char="•"/>
            </a:pPr>
            <a:r>
              <a:rPr lang="en-US" b="0" i="0" dirty="0">
                <a:solidFill>
                  <a:srgbClr val="262626"/>
                </a:solidFill>
                <a:effectLst/>
                <a:highlight>
                  <a:srgbClr val="FFFFFF"/>
                </a:highlight>
                <a:latin typeface="Public Sans"/>
              </a:rPr>
              <a:t>The phrases (bug and debugging) are often attributed to Grace Hopper and her team – who found a literal bug (a moth) stuck in their computational machine (Mark II) – but the term is </a:t>
            </a:r>
            <a:r>
              <a:rPr lang="en-US" b="0" i="0" dirty="0" err="1">
                <a:solidFill>
                  <a:srgbClr val="262626"/>
                </a:solidFill>
                <a:effectLst/>
                <a:highlight>
                  <a:srgbClr val="FFFFFF"/>
                </a:highlight>
                <a:latin typeface="Public Sans"/>
              </a:rPr>
              <a:t>actuall</a:t>
            </a:r>
            <a:r>
              <a:rPr lang="en-US" b="0" i="0" dirty="0">
                <a:solidFill>
                  <a:srgbClr val="262626"/>
                </a:solidFill>
                <a:effectLst/>
                <a:highlight>
                  <a:srgbClr val="FFFFFF"/>
                </a:highlight>
                <a:latin typeface="Public Sans"/>
              </a:rPr>
              <a:t> an age-old engineering term dating back over century. </a:t>
            </a:r>
          </a:p>
          <a:p>
            <a:pPr marL="171450" indent="-171450" algn="l">
              <a:buFont typeface="Arial" panose="020B0604020202020204" pitchFamily="34" charset="0"/>
              <a:buChar char="•"/>
            </a:pPr>
            <a:r>
              <a:rPr lang="en-US" b="0" i="0" dirty="0">
                <a:solidFill>
                  <a:srgbClr val="262626"/>
                </a:solidFill>
                <a:effectLst/>
                <a:highlight>
                  <a:srgbClr val="FFFFFF"/>
                </a:highlight>
                <a:latin typeface="Public Sans"/>
              </a:rPr>
              <a:t>In this workshop, we will discuss the process of debugging and the different techniques that you can use to better find and fix the bugs. </a:t>
            </a:r>
          </a:p>
          <a:p>
            <a:pPr algn="l"/>
            <a:endParaRPr lang="en-US" b="1" i="0" dirty="0">
              <a:solidFill>
                <a:srgbClr val="262626"/>
              </a:solidFill>
              <a:effectLst/>
              <a:highlight>
                <a:srgbClr val="FFFFFF"/>
              </a:highlight>
              <a:latin typeface="Public Sans"/>
            </a:endParaRPr>
          </a:p>
          <a:p>
            <a:pPr algn="l"/>
            <a:r>
              <a:rPr lang="en-US" b="1" i="0" dirty="0">
                <a:solidFill>
                  <a:srgbClr val="262626"/>
                </a:solidFill>
                <a:effectLst/>
                <a:highlight>
                  <a:srgbClr val="FFFFFF"/>
                </a:highlight>
                <a:latin typeface="Public Sans"/>
              </a:rPr>
              <a:t>Description (Smithsonian):</a:t>
            </a:r>
            <a:br>
              <a:rPr lang="en-US" b="1" i="0" dirty="0">
                <a:solidFill>
                  <a:srgbClr val="262626"/>
                </a:solidFill>
                <a:effectLst/>
                <a:highlight>
                  <a:srgbClr val="FFFFFF"/>
                </a:highlight>
                <a:latin typeface="Public Sans"/>
              </a:rPr>
            </a:br>
            <a:r>
              <a:rPr lang="en-US" b="1" i="0" dirty="0">
                <a:solidFill>
                  <a:srgbClr val="262626"/>
                </a:solidFill>
                <a:effectLst/>
                <a:highlight>
                  <a:srgbClr val="FFFFFF"/>
                </a:highlight>
                <a:latin typeface="Public Sans"/>
              </a:rPr>
              <a:t>‘</a:t>
            </a:r>
            <a:r>
              <a:rPr lang="en-US" b="0" i="0" dirty="0">
                <a:solidFill>
                  <a:srgbClr val="262626"/>
                </a:solidFill>
                <a:effectLst/>
                <a:highlight>
                  <a:srgbClr val="FFFFFF"/>
                </a:highlight>
                <a:latin typeface="Public Sans"/>
              </a:rPr>
              <a:t>American engineers have been calling small flaws in machines "bugs" for over a century. Thomas Edison talked about bugs in electrical circuits in the 1870s. When the first computers were built during the early 1940s, people working on them found bugs in both the hardware of the machines and in the programs that ran them. </a:t>
            </a:r>
          </a:p>
          <a:p>
            <a:pPr algn="l"/>
            <a:endParaRPr lang="en-US" b="0" i="0" dirty="0">
              <a:solidFill>
                <a:srgbClr val="262626"/>
              </a:solidFill>
              <a:effectLst/>
              <a:highlight>
                <a:srgbClr val="FFFFFF"/>
              </a:highlight>
              <a:latin typeface="Public Sans"/>
            </a:endParaRPr>
          </a:p>
          <a:p>
            <a:pPr algn="l"/>
            <a:r>
              <a:rPr lang="en-US" b="0" i="0" dirty="0">
                <a:solidFill>
                  <a:srgbClr val="262626"/>
                </a:solidFill>
                <a:effectLst/>
                <a:highlight>
                  <a:srgbClr val="FFFFFF"/>
                </a:highlight>
                <a:latin typeface="Public Sans"/>
              </a:rPr>
              <a:t>In 1947, engineers working on the Mark II computer at Harvard University found a moth stuck in one of the components. They taped the insect in their logbook and labeled it "first actual case of bug being found." The words "bug" and "debug" soon became a standard part of the language of computer programmers.</a:t>
            </a:r>
          </a:p>
          <a:p>
            <a:pPr algn="l"/>
            <a:endParaRPr lang="en-US" b="0" i="0" dirty="0">
              <a:solidFill>
                <a:srgbClr val="262626"/>
              </a:solidFill>
              <a:effectLst/>
              <a:highlight>
                <a:srgbClr val="FFFFFF"/>
              </a:highlight>
              <a:latin typeface="Public Sans"/>
            </a:endParaRPr>
          </a:p>
          <a:p>
            <a:pPr algn="l"/>
            <a:r>
              <a:rPr lang="en-US" b="0" i="0" dirty="0">
                <a:solidFill>
                  <a:srgbClr val="262626"/>
                </a:solidFill>
                <a:effectLst/>
                <a:highlight>
                  <a:srgbClr val="FFFFFF"/>
                </a:highlight>
                <a:latin typeface="Public Sans"/>
              </a:rPr>
              <a:t>Among those working on the Mark II in 1947 was mathematician and computer programmer Grace Hopper, who later became a Navy rear admiral. This log book was probably not Hopper's, but she and the rest of the Mark II team helped popularize the use of the term computer bug and the related phrase "debug.”’</a:t>
            </a:r>
          </a:p>
          <a:p>
            <a:endParaRPr lang="en-US" dirty="0"/>
          </a:p>
          <a:p>
            <a:endParaRPr lang="en-US" dirty="0"/>
          </a:p>
          <a:p>
            <a:r>
              <a:rPr lang="en-US" dirty="0"/>
              <a:t>Image &amp; Description Source: https://</a:t>
            </a:r>
            <a:r>
              <a:rPr lang="en-US" dirty="0" err="1"/>
              <a:t>americanhistory.si.edu</a:t>
            </a:r>
            <a:r>
              <a:rPr lang="en-US" dirty="0"/>
              <a:t>/collections/nmah_334663 </a:t>
            </a:r>
          </a:p>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4</a:t>
            </a:fld>
            <a:endParaRPr lang="en-US"/>
          </a:p>
        </p:txBody>
      </p:sp>
    </p:spTree>
    <p:extLst>
      <p:ext uri="{BB962C8B-B14F-4D97-AF65-F5344CB8AC3E}">
        <p14:creationId xmlns:p14="http://schemas.microsoft.com/office/powerpoint/2010/main" val="2830743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3E8DA-9A8D-DB68-617F-FB26ABCC9F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EB16E1-4F15-F07B-5739-4815A90145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4A9589-CCEC-BED0-1CF0-7120E493F166}"/>
              </a:ext>
            </a:extLst>
          </p:cNvPr>
          <p:cNvSpPr>
            <a:spLocks noGrp="1"/>
          </p:cNvSpPr>
          <p:nvPr>
            <p:ph type="body" idx="1"/>
          </p:nvPr>
        </p:nvSpPr>
        <p:spPr/>
        <p:txBody>
          <a:bodyPr/>
          <a:lstStyle/>
          <a:p>
            <a:r>
              <a:rPr lang="en-US" dirty="0"/>
              <a:t>Before we can start debugging, we must first recognize the need for debugging – i.e. observe a bug. </a:t>
            </a:r>
          </a:p>
          <a:p>
            <a:endParaRPr lang="en-US" dirty="0"/>
          </a:p>
          <a:p>
            <a:r>
              <a:rPr lang="en-US" dirty="0"/>
              <a:t>In the context of software programming, a bug refers to a moment when a system behaves in an unexpected or unintended manner. </a:t>
            </a:r>
          </a:p>
          <a:p>
            <a:endParaRPr lang="en-US" dirty="0"/>
          </a:p>
          <a:p>
            <a:r>
              <a:rPr lang="en-US" dirty="0"/>
              <a:t>This “unexpected behavior” can run the gambit of incorrect output to the full-blown system crashes! </a:t>
            </a:r>
          </a:p>
        </p:txBody>
      </p:sp>
      <p:sp>
        <p:nvSpPr>
          <p:cNvPr id="4" name="Slide Number Placeholder 3">
            <a:extLst>
              <a:ext uri="{FF2B5EF4-FFF2-40B4-BE49-F238E27FC236}">
                <a16:creationId xmlns:a16="http://schemas.microsoft.com/office/drawing/2014/main" id="{A1D8DFA4-A7AC-1AD0-E7A9-B1372417156C}"/>
              </a:ext>
            </a:extLst>
          </p:cNvPr>
          <p:cNvSpPr>
            <a:spLocks noGrp="1"/>
          </p:cNvSpPr>
          <p:nvPr>
            <p:ph type="sldNum" sz="quarter" idx="5"/>
          </p:nvPr>
        </p:nvSpPr>
        <p:spPr/>
        <p:txBody>
          <a:bodyPr/>
          <a:lstStyle/>
          <a:p>
            <a:fld id="{D955D8A5-D43B-EB40-82AE-D7CF193CBE51}" type="slidenum">
              <a:rPr lang="en-US" smtClean="0"/>
              <a:t>5</a:t>
            </a:fld>
            <a:endParaRPr lang="en-US"/>
          </a:p>
        </p:txBody>
      </p:sp>
    </p:spTree>
    <p:extLst>
      <p:ext uri="{BB962C8B-B14F-4D97-AF65-F5344CB8AC3E}">
        <p14:creationId xmlns:p14="http://schemas.microsoft.com/office/powerpoint/2010/main" val="1948615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D914C-94DD-44F0-DD77-F4E764A12D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E14336-8F99-37A7-E291-CE5B1E3452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481FD-D08B-85DC-29B9-B6625D12F50D}"/>
              </a:ext>
            </a:extLst>
          </p:cNvPr>
          <p:cNvSpPr>
            <a:spLocks noGrp="1"/>
          </p:cNvSpPr>
          <p:nvPr>
            <p:ph type="body" idx="1"/>
          </p:nvPr>
        </p:nvSpPr>
        <p:spPr/>
        <p:txBody>
          <a:bodyPr/>
          <a:lstStyle/>
          <a:p>
            <a:r>
              <a:rPr lang="en-US" dirty="0"/>
              <a:t>After observing a bug, we must start searching for its underlying cause – which could be any one of a variety of potential errors. </a:t>
            </a:r>
          </a:p>
          <a:p>
            <a:endParaRPr lang="en-US" dirty="0"/>
          </a:p>
          <a:p>
            <a:r>
              <a:rPr lang="en-US" dirty="0"/>
              <a:t>It is important to note that the error, or errors, can exist across three spaces – the project’s code, the system running the code, and then engineer’s mind. </a:t>
            </a:r>
          </a:p>
          <a:p>
            <a:endParaRPr lang="en-US" dirty="0"/>
          </a:p>
          <a:p>
            <a:r>
              <a:rPr lang="en-US" dirty="0"/>
              <a:t>Today we’ll be focusing on the first space, code, but it is important to always remember to check for issues in the system’s hardware and your own understanding of the system and the code. </a:t>
            </a:r>
          </a:p>
          <a:p>
            <a:endParaRPr lang="en-US" dirty="0"/>
          </a:p>
          <a:p>
            <a:endParaRPr lang="en-US" dirty="0"/>
          </a:p>
        </p:txBody>
      </p:sp>
      <p:sp>
        <p:nvSpPr>
          <p:cNvPr id="4" name="Slide Number Placeholder 3">
            <a:extLst>
              <a:ext uri="{FF2B5EF4-FFF2-40B4-BE49-F238E27FC236}">
                <a16:creationId xmlns:a16="http://schemas.microsoft.com/office/drawing/2014/main" id="{F28B1C41-7E93-B159-0B1B-EB097E154415}"/>
              </a:ext>
            </a:extLst>
          </p:cNvPr>
          <p:cNvSpPr>
            <a:spLocks noGrp="1"/>
          </p:cNvSpPr>
          <p:nvPr>
            <p:ph type="sldNum" sz="quarter" idx="5"/>
          </p:nvPr>
        </p:nvSpPr>
        <p:spPr/>
        <p:txBody>
          <a:bodyPr/>
          <a:lstStyle/>
          <a:p>
            <a:fld id="{D955D8A5-D43B-EB40-82AE-D7CF193CBE51}" type="slidenum">
              <a:rPr lang="en-US" smtClean="0"/>
              <a:t>6</a:t>
            </a:fld>
            <a:endParaRPr lang="en-US"/>
          </a:p>
        </p:txBody>
      </p:sp>
    </p:spTree>
    <p:extLst>
      <p:ext uri="{BB962C8B-B14F-4D97-AF65-F5344CB8AC3E}">
        <p14:creationId xmlns:p14="http://schemas.microsoft.com/office/powerpoint/2010/main" val="159546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error, or errors, has been identified it must be fixed. </a:t>
            </a:r>
          </a:p>
          <a:p>
            <a:endParaRPr lang="en-US" dirty="0"/>
          </a:p>
          <a:p>
            <a:r>
              <a:rPr lang="en-US" dirty="0"/>
              <a:t>This is the final, and often easiest, step of the debugging process. </a:t>
            </a:r>
          </a:p>
        </p:txBody>
      </p:sp>
      <p:sp>
        <p:nvSpPr>
          <p:cNvPr id="4" name="Slide Number Placeholder 3"/>
          <p:cNvSpPr>
            <a:spLocks noGrp="1"/>
          </p:cNvSpPr>
          <p:nvPr>
            <p:ph type="sldNum" sz="quarter" idx="5"/>
          </p:nvPr>
        </p:nvSpPr>
        <p:spPr/>
        <p:txBody>
          <a:bodyPr/>
          <a:lstStyle/>
          <a:p>
            <a:fld id="{D955D8A5-D43B-EB40-82AE-D7CF193CBE51}" type="slidenum">
              <a:rPr lang="en-US" smtClean="0"/>
              <a:t>7</a:t>
            </a:fld>
            <a:endParaRPr lang="en-US"/>
          </a:p>
        </p:txBody>
      </p:sp>
    </p:spTree>
    <p:extLst>
      <p:ext uri="{BB962C8B-B14F-4D97-AF65-F5344CB8AC3E}">
        <p14:creationId xmlns:p14="http://schemas.microsoft.com/office/powerpoint/2010/main" val="3129963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FC2D6-99DB-BE50-CAD7-4392C0A4E0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E3490-17F6-AD4C-0CF8-23290F6AFB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B1786E-A769-02C9-F621-3635ED58AB2B}"/>
              </a:ext>
            </a:extLst>
          </p:cNvPr>
          <p:cNvSpPr>
            <a:spLocks noGrp="1"/>
          </p:cNvSpPr>
          <p:nvPr>
            <p:ph type="body" idx="1"/>
          </p:nvPr>
        </p:nvSpPr>
        <p:spPr/>
        <p:txBody>
          <a:bodyPr/>
          <a:lstStyle/>
          <a:p>
            <a:r>
              <a:rPr lang="en-US" dirty="0"/>
              <a:t>The most challenging part of debugging is this second step – finding the error.</a:t>
            </a:r>
          </a:p>
        </p:txBody>
      </p:sp>
      <p:sp>
        <p:nvSpPr>
          <p:cNvPr id="4" name="Slide Number Placeholder 3">
            <a:extLst>
              <a:ext uri="{FF2B5EF4-FFF2-40B4-BE49-F238E27FC236}">
                <a16:creationId xmlns:a16="http://schemas.microsoft.com/office/drawing/2014/main" id="{8F681822-336A-A211-339C-EADFDA69E412}"/>
              </a:ext>
            </a:extLst>
          </p:cNvPr>
          <p:cNvSpPr>
            <a:spLocks noGrp="1"/>
          </p:cNvSpPr>
          <p:nvPr>
            <p:ph type="sldNum" sz="quarter" idx="5"/>
          </p:nvPr>
        </p:nvSpPr>
        <p:spPr/>
        <p:txBody>
          <a:bodyPr/>
          <a:lstStyle/>
          <a:p>
            <a:fld id="{D955D8A5-D43B-EB40-82AE-D7CF193CBE51}" type="slidenum">
              <a:rPr lang="en-US" smtClean="0"/>
              <a:t>8</a:t>
            </a:fld>
            <a:endParaRPr lang="en-US"/>
          </a:p>
        </p:txBody>
      </p:sp>
    </p:spTree>
    <p:extLst>
      <p:ext uri="{BB962C8B-B14F-4D97-AF65-F5344CB8AC3E}">
        <p14:creationId xmlns:p14="http://schemas.microsoft.com/office/powerpoint/2010/main" val="796724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covers the basics of using VS Code’s (Visual Studio Code) built-in debugger and is divided into three parts:</a:t>
            </a:r>
          </a:p>
          <a:p>
            <a:endParaRPr lang="en-US" dirty="0"/>
          </a:p>
          <a:p>
            <a:r>
              <a:rPr lang="en-US" dirty="0"/>
              <a:t>(1) Demonstrate how to start a VS Code Server through OnDemand - https://</a:t>
            </a:r>
            <a:r>
              <a:rPr lang="en-US" dirty="0" err="1"/>
              <a:t>ondemand.rc.colorado.edu</a:t>
            </a:r>
            <a:r>
              <a:rPr lang="en-US" dirty="0"/>
              <a:t>/pun/sys/dashboard </a:t>
            </a:r>
          </a:p>
          <a:p>
            <a:endParaRPr lang="en-US" dirty="0"/>
          </a:p>
          <a:p>
            <a:r>
              <a:rPr lang="en-US" dirty="0"/>
              <a:t>(2) Provide an overview of VS Code’s user interface</a:t>
            </a:r>
          </a:p>
          <a:p>
            <a:endParaRPr lang="en-US" dirty="0"/>
          </a:p>
          <a:p>
            <a:r>
              <a:rPr lang="en-US" dirty="0"/>
              <a:t>(3) Explain how to prepare and then use the debugger on a Python program</a:t>
            </a:r>
          </a:p>
        </p:txBody>
      </p:sp>
      <p:sp>
        <p:nvSpPr>
          <p:cNvPr id="4" name="Slide Number Placeholder 3"/>
          <p:cNvSpPr>
            <a:spLocks noGrp="1"/>
          </p:cNvSpPr>
          <p:nvPr>
            <p:ph type="sldNum" sz="quarter" idx="5"/>
          </p:nvPr>
        </p:nvSpPr>
        <p:spPr/>
        <p:txBody>
          <a:bodyPr/>
          <a:lstStyle/>
          <a:p>
            <a:fld id="{D955D8A5-D43B-EB40-82AE-D7CF193CBE51}" type="slidenum">
              <a:rPr lang="en-US" smtClean="0"/>
              <a:t>9</a:t>
            </a:fld>
            <a:endParaRPr lang="en-US"/>
          </a:p>
        </p:txBody>
      </p:sp>
    </p:spTree>
    <p:extLst>
      <p:ext uri="{BB962C8B-B14F-4D97-AF65-F5344CB8AC3E}">
        <p14:creationId xmlns:p14="http://schemas.microsoft.com/office/powerpoint/2010/main" val="1017947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1DDAC4-615A-D18E-AF94-3914347747F8}"/>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1D7D-D016-C86F-111E-51245E7BA7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70B542-AE2F-4E58-DD66-7DA9CB444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321B0-98E4-9776-8ABB-72C7B07ABE94}"/>
              </a:ext>
            </a:extLst>
          </p:cNvPr>
          <p:cNvSpPr>
            <a:spLocks noGrp="1"/>
          </p:cNvSpPr>
          <p:nvPr>
            <p:ph type="dt" sz="half" idx="10"/>
          </p:nvPr>
        </p:nvSpPr>
        <p:spPr>
          <a:xfrm>
            <a:off x="3543300" y="6370516"/>
            <a:ext cx="2057400" cy="365125"/>
          </a:xfrm>
          <a:prstGeom prst="rect">
            <a:avLst/>
          </a:prstGeom>
        </p:spPr>
        <p:txBody>
          <a:bodyPr/>
          <a:lstStyle/>
          <a:p>
            <a:pPr algn="ctr"/>
            <a:r>
              <a:rPr lang="en-US"/>
              <a:t>9/18/24</a:t>
            </a:r>
          </a:p>
        </p:txBody>
      </p:sp>
      <p:sp>
        <p:nvSpPr>
          <p:cNvPr id="6" name="Slide Number Placeholder 5">
            <a:extLst>
              <a:ext uri="{FF2B5EF4-FFF2-40B4-BE49-F238E27FC236}">
                <a16:creationId xmlns:a16="http://schemas.microsoft.com/office/drawing/2014/main" id="{F3E58BD9-1414-8B11-5258-F11F3BBA1358}"/>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479680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C4D6A-8FFE-9010-6B80-0D3AF738639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95C118D-ED74-9896-00B7-30E4B4A25C2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EA323C3-E703-C5F2-391E-8CAC9B48D118}"/>
              </a:ext>
            </a:extLst>
          </p:cNvPr>
          <p:cNvSpPr>
            <a:spLocks noGrp="1"/>
          </p:cNvSpPr>
          <p:nvPr>
            <p:ph type="dt" sz="half" idx="10"/>
          </p:nvPr>
        </p:nvSpPr>
        <p:spPr/>
        <p:txBody>
          <a:bodyPr/>
          <a:lstStyle/>
          <a:p>
            <a:fld id="{FBBFC60D-A1EF-2242-9346-4F46FF15170B}" type="datetimeFigureOut">
              <a:rPr lang="en-US" smtClean="0"/>
              <a:t>5/7/25</a:t>
            </a:fld>
            <a:endParaRPr lang="en-US"/>
          </a:p>
        </p:txBody>
      </p:sp>
      <p:sp>
        <p:nvSpPr>
          <p:cNvPr id="5" name="Footer Placeholder 4">
            <a:extLst>
              <a:ext uri="{FF2B5EF4-FFF2-40B4-BE49-F238E27FC236}">
                <a16:creationId xmlns:a16="http://schemas.microsoft.com/office/drawing/2014/main" id="{BCBD22A4-3FA3-0497-439D-8B89F5189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749B8-4480-A15F-DBDA-F96FBF7E4328}"/>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703925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p:nvPr userDrawn="1"/>
        </p:nvCxnSpPr>
        <p:spPr>
          <a:xfrm>
            <a:off x="457200" y="6096000"/>
            <a:ext cx="8229600" cy="1588"/>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E6AD962-ADD2-7942-AEEE-48818CDFCC96}"/>
              </a:ext>
            </a:extLst>
          </p:cNvPr>
          <p:cNvPicPr>
            <a:picLocks noChangeAspect="1"/>
          </p:cNvPicPr>
          <p:nvPr userDrawn="1"/>
        </p:nvPicPr>
        <p:blipFill>
          <a:blip r:embed="rId11">
            <a:extLst>
              <a:ext uri="{28A0092B-C50C-407E-A947-70E740481C1C}">
                <a14:useLocalDpi xmlns:a14="http://schemas.microsoft.com/office/drawing/2010/main" val="0"/>
              </a:ext>
            </a:extLst>
          </a:blip>
          <a:srcRect/>
          <a:stretch/>
        </p:blipFill>
        <p:spPr>
          <a:xfrm>
            <a:off x="457200" y="6254481"/>
            <a:ext cx="2316544" cy="46094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Arial Black"/>
          <a:ea typeface="+mn-ea"/>
          <a:cs typeface="Arial Black"/>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jpeg"/><Relationship Id="rId7" Type="http://schemas.openxmlformats.org/officeDocument/2006/relationships/hyperlink" Target="https://twitter.com/allison_horst?lang=e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allisonhorst.com/everything-else"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9.png"/><Relationship Id="rId11" Type="http://schemas.openxmlformats.org/officeDocument/2006/relationships/image" Target="../media/image14.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hyperlink" Target="https://commons.wikimedia.org/wiki/File:Microsoft_logo.svg?uselang=en#Licensing" TargetMode="External"/><Relationship Id="rId4" Type="http://schemas.openxmlformats.org/officeDocument/2006/relationships/hyperlink" Target="https://commons.wikimedia.org/wiki/File:Apple_logo_grey.svg"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code.visualstudio.com/docs/debugtest/debugg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esearchComputing/rmacc_2025/tree/main/debugging_with_vscod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sv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0300EE-23E3-8B48-8552-30A0D75D77F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 y="0"/>
            <a:ext cx="9141242" cy="6858000"/>
          </a:xfrm>
          <a:prstGeom prst="rect">
            <a:avLst/>
          </a:prstGeom>
        </p:spPr>
      </p:pic>
      <p:sp>
        <p:nvSpPr>
          <p:cNvPr id="2" name="Rounded Rectangle 1">
            <a:extLst>
              <a:ext uri="{FF2B5EF4-FFF2-40B4-BE49-F238E27FC236}">
                <a16:creationId xmlns:a16="http://schemas.microsoft.com/office/drawing/2014/main" id="{C56C9A0B-9F7C-89BD-E7E3-2F2BB71DAC8F}"/>
              </a:ext>
              <a:ext uri="{C183D7F6-B498-43B3-948B-1728B52AA6E4}">
                <adec:decorative xmlns:adec="http://schemas.microsoft.com/office/drawing/2017/decorative" val="1"/>
              </a:ext>
            </a:extLst>
          </p:cNvPr>
          <p:cNvSpPr/>
          <p:nvPr/>
        </p:nvSpPr>
        <p:spPr>
          <a:xfrm>
            <a:off x="1066800" y="280307"/>
            <a:ext cx="7010400" cy="46863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dirty="0"/>
          </a:p>
        </p:txBody>
      </p:sp>
      <p:sp>
        <p:nvSpPr>
          <p:cNvPr id="6" name="Title 5">
            <a:extLst>
              <a:ext uri="{FF2B5EF4-FFF2-40B4-BE49-F238E27FC236}">
                <a16:creationId xmlns:a16="http://schemas.microsoft.com/office/drawing/2014/main" id="{B7A5CA4B-AC6B-CF56-AD27-898EBDF7213F}"/>
              </a:ext>
            </a:extLst>
          </p:cNvPr>
          <p:cNvSpPr txBox="1">
            <a:spLocks noGrp="1"/>
          </p:cNvSpPr>
          <p:nvPr>
            <p:ph type="title" idx="4294967295"/>
          </p:nvPr>
        </p:nvSpPr>
        <p:spPr>
          <a:xfrm>
            <a:off x="1066800" y="459922"/>
            <a:ext cx="7010400"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2F3BBF"/>
                </a:solidFill>
                <a:effectLst>
                  <a:outerShdw blurRad="50800" dist="38100" algn="l" rotWithShape="0">
                    <a:prstClr val="black">
                      <a:alpha val="40000"/>
                    </a:prstClr>
                  </a:outerShdw>
                </a:effectLst>
                <a:uLnTx/>
                <a:uFillTx/>
                <a:latin typeface="+mn-lt"/>
                <a:ea typeface="+mn-ea"/>
                <a:cs typeface="+mn-cs"/>
              </a:rPr>
              <a:t>Debugging with VS Code</a:t>
            </a:r>
          </a:p>
        </p:txBody>
      </p:sp>
      <p:pic>
        <p:nvPicPr>
          <p:cNvPr id="1026" name="Picture 2" descr="Comic panels of an alligator trying to debug some code. First panel: A confident looking alligator gets an error message. Second panel: a few minutes later, the error remains and the alligator is looking carefully at their code. Third panel: 10 minutes after that, the error remains and the alligator is giving a frustrated &quot;RAAAR&quot; while desperately typing. Fourth panel: The error remains, and the alligator looks exhausted and exasperated, and a thought bubble reads &quot;maybe it's a bug.&quot; Fifth panel: A friendly flamingo comes over to take a look, and reads aloud from the problematic code a spelling error: &quot;L-E-N-G-H-T.&quot; Only the tail of the alligator is visible as it stomp stomp stomps out of the panel roaring.">
            <a:extLst>
              <a:ext uri="{FF2B5EF4-FFF2-40B4-BE49-F238E27FC236}">
                <a16:creationId xmlns:a16="http://schemas.microsoft.com/office/drawing/2014/main" id="{35F1970E-9D63-9104-DAB1-D0AC26FA4B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4356" y="1085689"/>
            <a:ext cx="6375287" cy="3586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white logo">
            <a:extLst>
              <a:ext uri="{FF2B5EF4-FFF2-40B4-BE49-F238E27FC236}">
                <a16:creationId xmlns:a16="http://schemas.microsoft.com/office/drawing/2014/main" id="{FF676852-6BA7-1DAC-8F25-E0132DF64A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6893" y="5348211"/>
            <a:ext cx="2050212" cy="1049867"/>
          </a:xfrm>
          <a:prstGeom prst="rect">
            <a:avLst/>
          </a:prstGeom>
        </p:spPr>
      </p:pic>
      <p:sp>
        <p:nvSpPr>
          <p:cNvPr id="8" name="TextBox 7">
            <a:extLst>
              <a:ext uri="{FF2B5EF4-FFF2-40B4-BE49-F238E27FC236}">
                <a16:creationId xmlns:a16="http://schemas.microsoft.com/office/drawing/2014/main" id="{3E65E033-2114-1894-F629-AB131E74DA4F}"/>
              </a:ext>
            </a:extLst>
          </p:cNvPr>
          <p:cNvSpPr txBox="1"/>
          <p:nvPr/>
        </p:nvSpPr>
        <p:spPr>
          <a:xfrm>
            <a:off x="3124200" y="4610498"/>
            <a:ext cx="2895600" cy="369332"/>
          </a:xfrm>
          <a:prstGeom prst="rect">
            <a:avLst/>
          </a:prstGeom>
          <a:noFill/>
        </p:spPr>
        <p:txBody>
          <a:bodyPr wrap="square">
            <a:spAutoFit/>
          </a:bodyPr>
          <a:lstStyle/>
          <a:p>
            <a:pPr algn="ctr"/>
            <a:r>
              <a:rPr lang="en-US" sz="1800" b="0" i="0" u="sng" strike="noStrike" dirty="0">
                <a:solidFill>
                  <a:srgbClr val="1155CC"/>
                </a:solidFill>
                <a:effectLst/>
                <a:latin typeface="Arial" panose="020B0604020202020204" pitchFamily="34" charset="0"/>
                <a:hlinkClick r:id="rId6"/>
              </a:rPr>
              <a:t>Artwork </a:t>
            </a:r>
            <a:r>
              <a:rPr lang="en-US" sz="1800" b="0" i="0" u="none" strike="noStrike" dirty="0">
                <a:solidFill>
                  <a:srgbClr val="24292F"/>
                </a:solidFill>
                <a:effectLst/>
                <a:latin typeface="Arial" panose="020B0604020202020204" pitchFamily="34" charset="0"/>
              </a:rPr>
              <a:t>by </a:t>
            </a:r>
            <a:r>
              <a:rPr lang="en-US" sz="1800" b="0" i="0" u="sng" strike="noStrike" dirty="0">
                <a:solidFill>
                  <a:srgbClr val="1155CC"/>
                </a:solidFill>
                <a:effectLst/>
                <a:latin typeface="Arial" panose="020B0604020202020204" pitchFamily="34" charset="0"/>
                <a:hlinkClick r:id="rId7"/>
              </a:rPr>
              <a:t>@allison_horst</a:t>
            </a:r>
            <a:endParaRPr lang="en-US" dirty="0"/>
          </a:p>
        </p:txBody>
      </p:sp>
      <p:grpSp>
        <p:nvGrpSpPr>
          <p:cNvPr id="3" name="Group 2">
            <a:extLst>
              <a:ext uri="{FF2B5EF4-FFF2-40B4-BE49-F238E27FC236}">
                <a16:creationId xmlns:a16="http://schemas.microsoft.com/office/drawing/2014/main" id="{B114393E-7D9A-5F70-C15F-8A84BAC01564}"/>
              </a:ext>
              <a:ext uri="{C183D7F6-B498-43B3-948B-1728B52AA6E4}">
                <adec:decorative xmlns:adec="http://schemas.microsoft.com/office/drawing/2017/decorative" val="1"/>
              </a:ext>
            </a:extLst>
          </p:cNvPr>
          <p:cNvGrpSpPr>
            <a:grpSpLocks noChangeAspect="1"/>
          </p:cNvGrpSpPr>
          <p:nvPr/>
        </p:nvGrpSpPr>
        <p:grpSpPr>
          <a:xfrm>
            <a:off x="3279544" y="5246914"/>
            <a:ext cx="2584909" cy="1442740"/>
            <a:chOff x="2734356" y="510892"/>
            <a:chExt cx="3931920" cy="2194560"/>
          </a:xfrm>
        </p:grpSpPr>
        <p:sp>
          <p:nvSpPr>
            <p:cNvPr id="7" name="Rounded Rectangle 6">
              <a:extLst>
                <a:ext uri="{FF2B5EF4-FFF2-40B4-BE49-F238E27FC236}">
                  <a16:creationId xmlns:a16="http://schemas.microsoft.com/office/drawing/2014/main" id="{08B208C9-07CA-E1F5-3BDD-2AE635F1591E}"/>
                </a:ext>
              </a:extLst>
            </p:cNvPr>
            <p:cNvSpPr/>
            <p:nvPr/>
          </p:nvSpPr>
          <p:spPr>
            <a:xfrm>
              <a:off x="2734356" y="510892"/>
              <a:ext cx="3931920" cy="2194560"/>
            </a:xfrm>
            <a:prstGeom prst="roundRect">
              <a:avLst>
                <a:gd name="adj" fmla="val 8994"/>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7939CE9-34DF-FB20-F939-EFDAE4CB31A7}"/>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14649" y="693772"/>
              <a:ext cx="3571335" cy="1828800"/>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AF8E-A76C-C06A-A6B3-3D2EE267337F}"/>
              </a:ext>
            </a:extLst>
          </p:cNvPr>
          <p:cNvSpPr txBox="1">
            <a:spLocks noGrp="1"/>
          </p:cNvSpPr>
          <p:nvPr>
            <p:ph type="title" idx="4294967295"/>
          </p:nvPr>
        </p:nvSpPr>
        <p:spPr>
          <a:xfrm>
            <a:off x="228600" y="228600"/>
            <a:ext cx="54864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VS Code - OnDemand</a:t>
            </a:r>
          </a:p>
        </p:txBody>
      </p:sp>
      <p:pic>
        <p:nvPicPr>
          <p:cNvPr id="4" name="Picture 3" descr="A screenshot of the OnDemand homepage. The “Interactive Apps” menu  has been expanded with the “VS Code-Server” option selected.">
            <a:extLst>
              <a:ext uri="{FF2B5EF4-FFF2-40B4-BE49-F238E27FC236}">
                <a16:creationId xmlns:a16="http://schemas.microsoft.com/office/drawing/2014/main" id="{1F18C6A8-DAD3-6653-F023-58C20492F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7200" y="1324814"/>
            <a:ext cx="7772400" cy="4208372"/>
          </a:xfrm>
          <a:prstGeom prst="rect">
            <a:avLst/>
          </a:prstGeom>
          <a:ln>
            <a:solidFill>
              <a:schemeClr val="tx1"/>
            </a:solidFill>
          </a:ln>
        </p:spPr>
      </p:pic>
      <p:sp>
        <p:nvSpPr>
          <p:cNvPr id="3" name="Pentagon 2">
            <a:extLst>
              <a:ext uri="{FF2B5EF4-FFF2-40B4-BE49-F238E27FC236}">
                <a16:creationId xmlns:a16="http://schemas.microsoft.com/office/drawing/2014/main" id="{894B9926-33A1-DF8A-8CF2-6154A57AFC04}"/>
              </a:ext>
            </a:extLst>
          </p:cNvPr>
          <p:cNvSpPr/>
          <p:nvPr/>
        </p:nvSpPr>
        <p:spPr>
          <a:xfrm>
            <a:off x="2298192" y="1409700"/>
            <a:ext cx="749808" cy="304800"/>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algn="l" rotWithShape="0">
                    <a:prstClr val="black">
                      <a:alpha val="40000"/>
                    </a:prstClr>
                  </a:outerShdw>
                </a:effectLst>
              </a:rPr>
              <a:t>1</a:t>
            </a:r>
          </a:p>
        </p:txBody>
      </p:sp>
      <p:sp>
        <p:nvSpPr>
          <p:cNvPr id="5" name="Pentagon 4">
            <a:extLst>
              <a:ext uri="{FF2B5EF4-FFF2-40B4-BE49-F238E27FC236}">
                <a16:creationId xmlns:a16="http://schemas.microsoft.com/office/drawing/2014/main" id="{3E631427-B3FD-F961-1A9A-13201A5055C6}"/>
              </a:ext>
            </a:extLst>
          </p:cNvPr>
          <p:cNvSpPr/>
          <p:nvPr/>
        </p:nvSpPr>
        <p:spPr>
          <a:xfrm>
            <a:off x="2345218" y="4084320"/>
            <a:ext cx="749808" cy="304800"/>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algn="l" rotWithShape="0">
                    <a:prstClr val="black">
                      <a:alpha val="40000"/>
                    </a:prstClr>
                  </a:outerShdw>
                </a:effectLst>
              </a:rPr>
              <a:t>2</a:t>
            </a:r>
          </a:p>
        </p:txBody>
      </p:sp>
      <p:sp>
        <p:nvSpPr>
          <p:cNvPr id="7" name="Rounded Rectangle 6" descr="Step 1. Click “Interactive Apps” at the top of the Open OnDemand window.">
            <a:extLst>
              <a:ext uri="{FF2B5EF4-FFF2-40B4-BE49-F238E27FC236}">
                <a16:creationId xmlns:a16="http://schemas.microsoft.com/office/drawing/2014/main" id="{B8CF8555-F4A4-9BF5-2637-584DA1ABFF9E}"/>
              </a:ext>
            </a:extLst>
          </p:cNvPr>
          <p:cNvSpPr/>
          <p:nvPr/>
        </p:nvSpPr>
        <p:spPr>
          <a:xfrm>
            <a:off x="3136391" y="1371600"/>
            <a:ext cx="1348523" cy="381000"/>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descr="Step 2. Click VS Code-Server.">
            <a:extLst>
              <a:ext uri="{FF2B5EF4-FFF2-40B4-BE49-F238E27FC236}">
                <a16:creationId xmlns:a16="http://schemas.microsoft.com/office/drawing/2014/main" id="{25393826-3AC2-A383-EAF7-E03A87AB192B}"/>
              </a:ext>
            </a:extLst>
          </p:cNvPr>
          <p:cNvSpPr/>
          <p:nvPr/>
        </p:nvSpPr>
        <p:spPr>
          <a:xfrm>
            <a:off x="3171226" y="4084320"/>
            <a:ext cx="1513985" cy="304800"/>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80AF29B3-D232-70A0-994B-6B959592402F}"/>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10</a:t>
            </a:fld>
            <a:endParaRPr lang="en-US" dirty="0"/>
          </a:p>
        </p:txBody>
      </p:sp>
    </p:spTree>
    <p:extLst>
      <p:ext uri="{BB962C8B-B14F-4D97-AF65-F5344CB8AC3E}">
        <p14:creationId xmlns:p14="http://schemas.microsoft.com/office/powerpoint/2010/main" val="4244256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AF8E-A76C-C06A-A6B3-3D2EE267337F}"/>
              </a:ext>
            </a:extLst>
          </p:cNvPr>
          <p:cNvSpPr txBox="1">
            <a:spLocks noGrp="1"/>
          </p:cNvSpPr>
          <p:nvPr>
            <p:ph type="title" idx="4294967295"/>
          </p:nvPr>
        </p:nvSpPr>
        <p:spPr>
          <a:xfrm>
            <a:off x="228600" y="228600"/>
            <a:ext cx="54864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VS Code - OnDemand</a:t>
            </a:r>
          </a:p>
        </p:txBody>
      </p:sp>
      <p:pic>
        <p:nvPicPr>
          <p:cNvPr id="6" name="Picture 5" descr="A screenshot of the VS Code Server configurations page. The preset configuration (4 cores, 4 hours) has been selected and the Launch button highlighted.">
            <a:extLst>
              <a:ext uri="{FF2B5EF4-FFF2-40B4-BE49-F238E27FC236}">
                <a16:creationId xmlns:a16="http://schemas.microsoft.com/office/drawing/2014/main" id="{F408778D-B6AD-D38B-2933-1F6D2ED09E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4464" y="970587"/>
            <a:ext cx="6755070" cy="4916826"/>
          </a:xfrm>
          <a:prstGeom prst="rect">
            <a:avLst/>
          </a:prstGeom>
          <a:ln>
            <a:solidFill>
              <a:schemeClr val="tx1"/>
            </a:solidFill>
          </a:ln>
        </p:spPr>
      </p:pic>
      <p:sp>
        <p:nvSpPr>
          <p:cNvPr id="9" name="Pentagon 8">
            <a:extLst>
              <a:ext uri="{FF2B5EF4-FFF2-40B4-BE49-F238E27FC236}">
                <a16:creationId xmlns:a16="http://schemas.microsoft.com/office/drawing/2014/main" id="{7752A316-A214-9482-4E90-DB1272A972ED}"/>
              </a:ext>
            </a:extLst>
          </p:cNvPr>
          <p:cNvSpPr/>
          <p:nvPr/>
        </p:nvSpPr>
        <p:spPr>
          <a:xfrm>
            <a:off x="2674054" y="4580902"/>
            <a:ext cx="749808" cy="304800"/>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algn="l" rotWithShape="0">
                    <a:prstClr val="black">
                      <a:alpha val="40000"/>
                    </a:prstClr>
                  </a:outerShdw>
                </a:effectLst>
              </a:rPr>
              <a:t>3</a:t>
            </a:r>
          </a:p>
        </p:txBody>
      </p:sp>
      <p:sp>
        <p:nvSpPr>
          <p:cNvPr id="10" name="Rounded Rectangle 9" descr="Step 3: Open the “Preset Configuration” drop down and select your preferred configuration. “4 Cores, 4 hours” is recommended.">
            <a:extLst>
              <a:ext uri="{FF2B5EF4-FFF2-40B4-BE49-F238E27FC236}">
                <a16:creationId xmlns:a16="http://schemas.microsoft.com/office/drawing/2014/main" id="{C6B6ACC7-5C4D-3D90-F171-8203C114F963}"/>
              </a:ext>
            </a:extLst>
          </p:cNvPr>
          <p:cNvSpPr/>
          <p:nvPr/>
        </p:nvSpPr>
        <p:spPr>
          <a:xfrm>
            <a:off x="3500846" y="4547314"/>
            <a:ext cx="4371704" cy="371976"/>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entagon 10">
            <a:extLst>
              <a:ext uri="{FF2B5EF4-FFF2-40B4-BE49-F238E27FC236}">
                <a16:creationId xmlns:a16="http://schemas.microsoft.com/office/drawing/2014/main" id="{D52B98C7-FF5A-E19B-9B87-2AD31CFD95B4}"/>
              </a:ext>
            </a:extLst>
          </p:cNvPr>
          <p:cNvSpPr/>
          <p:nvPr/>
        </p:nvSpPr>
        <p:spPr>
          <a:xfrm>
            <a:off x="2674051" y="5010743"/>
            <a:ext cx="749808" cy="304800"/>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algn="l" rotWithShape="0">
                    <a:prstClr val="black">
                      <a:alpha val="40000"/>
                    </a:prstClr>
                  </a:outerShdw>
                </a:effectLst>
              </a:rPr>
              <a:t>4</a:t>
            </a:r>
          </a:p>
        </p:txBody>
      </p:sp>
      <p:sp>
        <p:nvSpPr>
          <p:cNvPr id="12" name="Rounded Rectangle 11" descr="Step 4: Click Launch">
            <a:extLst>
              <a:ext uri="{FF2B5EF4-FFF2-40B4-BE49-F238E27FC236}">
                <a16:creationId xmlns:a16="http://schemas.microsoft.com/office/drawing/2014/main" id="{76D3DA7C-2457-0A8E-3B2F-D00A00999B9F}"/>
              </a:ext>
            </a:extLst>
          </p:cNvPr>
          <p:cNvSpPr/>
          <p:nvPr/>
        </p:nvSpPr>
        <p:spPr>
          <a:xfrm>
            <a:off x="3500845" y="4975691"/>
            <a:ext cx="4371703" cy="374904"/>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5">
            <a:extLst>
              <a:ext uri="{FF2B5EF4-FFF2-40B4-BE49-F238E27FC236}">
                <a16:creationId xmlns:a16="http://schemas.microsoft.com/office/drawing/2014/main" id="{9C6412C3-74C5-AF35-A4AE-5331A3A32A15}"/>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11</a:t>
            </a:fld>
            <a:endParaRPr lang="en-US" dirty="0"/>
          </a:p>
        </p:txBody>
      </p:sp>
    </p:spTree>
    <p:extLst>
      <p:ext uri="{BB962C8B-B14F-4D97-AF65-F5344CB8AC3E}">
        <p14:creationId xmlns:p14="http://schemas.microsoft.com/office/powerpoint/2010/main" val="1633403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VS Code Interactive Session. The “Connect to VS Code”  button is highlighted.">
            <a:extLst>
              <a:ext uri="{FF2B5EF4-FFF2-40B4-BE49-F238E27FC236}">
                <a16:creationId xmlns:a16="http://schemas.microsoft.com/office/drawing/2014/main" id="{78033E8E-C489-99EB-5C9C-9E41A68C7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903273"/>
            <a:ext cx="7772400" cy="3051454"/>
          </a:xfrm>
          <a:prstGeom prst="rect">
            <a:avLst/>
          </a:prstGeom>
          <a:ln>
            <a:solidFill>
              <a:schemeClr val="tx1"/>
            </a:solidFill>
          </a:ln>
        </p:spPr>
      </p:pic>
      <p:sp>
        <p:nvSpPr>
          <p:cNvPr id="3" name="Pentagon 2">
            <a:extLst>
              <a:ext uri="{FF2B5EF4-FFF2-40B4-BE49-F238E27FC236}">
                <a16:creationId xmlns:a16="http://schemas.microsoft.com/office/drawing/2014/main" id="{9C0D43CA-094E-DDD9-BA1A-BACBEFD4893D}"/>
              </a:ext>
            </a:extLst>
          </p:cNvPr>
          <p:cNvSpPr/>
          <p:nvPr/>
        </p:nvSpPr>
        <p:spPr>
          <a:xfrm>
            <a:off x="43544" y="4278086"/>
            <a:ext cx="749808" cy="304800"/>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 name="Rounded Rectangle 4" descr="Step 5: Once the VS Code-Server has finished loading, click “Connect to VS Code”. This button only appears after the VS Code-Server has finished loading.">
            <a:extLst>
              <a:ext uri="{FF2B5EF4-FFF2-40B4-BE49-F238E27FC236}">
                <a16:creationId xmlns:a16="http://schemas.microsoft.com/office/drawing/2014/main" id="{9E1A5F02-E199-0985-4DC1-14DF7BA90DDC}"/>
              </a:ext>
            </a:extLst>
          </p:cNvPr>
          <p:cNvSpPr/>
          <p:nvPr/>
        </p:nvSpPr>
        <p:spPr>
          <a:xfrm>
            <a:off x="845737" y="4114800"/>
            <a:ext cx="1973663" cy="609600"/>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89AF8E-A76C-C06A-A6B3-3D2EE267337F}"/>
              </a:ext>
            </a:extLst>
          </p:cNvPr>
          <p:cNvSpPr txBox="1">
            <a:spLocks noGrp="1"/>
          </p:cNvSpPr>
          <p:nvPr>
            <p:ph type="title" idx="4294967295"/>
          </p:nvPr>
        </p:nvSpPr>
        <p:spPr>
          <a:xfrm>
            <a:off x="228600" y="228600"/>
            <a:ext cx="54864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VS Code - OnDemand</a:t>
            </a:r>
          </a:p>
        </p:txBody>
      </p:sp>
      <p:sp>
        <p:nvSpPr>
          <p:cNvPr id="4" name="Slide Number Placeholder 5">
            <a:extLst>
              <a:ext uri="{FF2B5EF4-FFF2-40B4-BE49-F238E27FC236}">
                <a16:creationId xmlns:a16="http://schemas.microsoft.com/office/drawing/2014/main" id="{14A12E35-6291-87B3-6907-B80F67650DB2}"/>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12</a:t>
            </a:fld>
            <a:endParaRPr lang="en-US" dirty="0"/>
          </a:p>
        </p:txBody>
      </p:sp>
    </p:spTree>
    <p:extLst>
      <p:ext uri="{BB962C8B-B14F-4D97-AF65-F5344CB8AC3E}">
        <p14:creationId xmlns:p14="http://schemas.microsoft.com/office/powerpoint/2010/main" val="2461729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5A7CCB-A3C5-21E5-7648-7CCB215C0024}"/>
              </a:ext>
            </a:extLst>
          </p:cNvPr>
          <p:cNvSpPr txBox="1">
            <a:spLocks noGrp="1"/>
          </p:cNvSpPr>
          <p:nvPr>
            <p:ph type="title" idx="4294967295"/>
          </p:nvPr>
        </p:nvSpPr>
        <p:spPr>
          <a:xfrm>
            <a:off x="228600" y="228600"/>
            <a:ext cx="54864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VS Code - OnDemand</a:t>
            </a:r>
          </a:p>
        </p:txBody>
      </p:sp>
      <p:pic>
        <p:nvPicPr>
          <p:cNvPr id="6" name="Picture 5" descr="A screenshot of the VS Code User Interface, with the VS Code Extension’s icon highlighted.">
            <a:extLst>
              <a:ext uri="{FF2B5EF4-FFF2-40B4-BE49-F238E27FC236}">
                <a16:creationId xmlns:a16="http://schemas.microsoft.com/office/drawing/2014/main" id="{D49DFC6A-E96C-13AF-F449-5848C5953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250" y="971550"/>
            <a:ext cx="7683500" cy="4914900"/>
          </a:xfrm>
          <a:prstGeom prst="rect">
            <a:avLst/>
          </a:prstGeom>
        </p:spPr>
      </p:pic>
      <p:sp>
        <p:nvSpPr>
          <p:cNvPr id="2" name="Rounded Rectangle 1">
            <a:extLst>
              <a:ext uri="{FF2B5EF4-FFF2-40B4-BE49-F238E27FC236}">
                <a16:creationId xmlns:a16="http://schemas.microsoft.com/office/drawing/2014/main" id="{C7761935-BDEF-FEFB-B9DC-5C6FA607D13A}"/>
              </a:ext>
              <a:ext uri="{C183D7F6-B498-43B3-948B-1728B52AA6E4}">
                <adec:decorative xmlns:adec="http://schemas.microsoft.com/office/drawing/2017/decorative" val="1"/>
              </a:ext>
            </a:extLst>
          </p:cNvPr>
          <p:cNvSpPr/>
          <p:nvPr/>
        </p:nvSpPr>
        <p:spPr>
          <a:xfrm>
            <a:off x="730250" y="971551"/>
            <a:ext cx="306070" cy="1771650"/>
          </a:xfrm>
          <a:prstGeom prst="roundRect">
            <a:avLst>
              <a:gd name="adj" fmla="val 0"/>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5">
            <a:extLst>
              <a:ext uri="{FF2B5EF4-FFF2-40B4-BE49-F238E27FC236}">
                <a16:creationId xmlns:a16="http://schemas.microsoft.com/office/drawing/2014/main" id="{187B307C-D9BD-411E-ED53-C024BD031AA2}"/>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13</a:t>
            </a:fld>
            <a:endParaRPr lang="en-US" dirty="0"/>
          </a:p>
        </p:txBody>
      </p:sp>
    </p:spTree>
    <p:extLst>
      <p:ext uri="{BB962C8B-B14F-4D97-AF65-F5344CB8AC3E}">
        <p14:creationId xmlns:p14="http://schemas.microsoft.com/office/powerpoint/2010/main" val="1486017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E23A83-C403-4981-7C75-4AA3D7F75E66}"/>
              </a:ext>
            </a:extLst>
          </p:cNvPr>
          <p:cNvSpPr txBox="1">
            <a:spLocks noGrp="1"/>
          </p:cNvSpPr>
          <p:nvPr>
            <p:ph type="title" idx="4294967295"/>
          </p:nvPr>
        </p:nvSpPr>
        <p:spPr>
          <a:xfrm>
            <a:off x="228600" y="228600"/>
            <a:ext cx="79248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VS Code – Extensions</a:t>
            </a:r>
          </a:p>
        </p:txBody>
      </p:sp>
      <p:pic>
        <p:nvPicPr>
          <p:cNvPr id="5" name="Picture 4" descr="A screenshot of VS Code’s Extension Marketplace">
            <a:extLst>
              <a:ext uri="{FF2B5EF4-FFF2-40B4-BE49-F238E27FC236}">
                <a16:creationId xmlns:a16="http://schemas.microsoft.com/office/drawing/2014/main" id="{9920B34F-C96A-8E54-470A-4E03DFDFD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732" y="1132142"/>
            <a:ext cx="4953000" cy="4593715"/>
          </a:xfrm>
          <a:prstGeom prst="rect">
            <a:avLst/>
          </a:prstGeom>
        </p:spPr>
      </p:pic>
      <p:pic>
        <p:nvPicPr>
          <p:cNvPr id="21" name="Picture 20">
            <a:extLst>
              <a:ext uri="{FF2B5EF4-FFF2-40B4-BE49-F238E27FC236}">
                <a16:creationId xmlns:a16="http://schemas.microsoft.com/office/drawing/2014/main" id="{364A4C18-FDBB-B459-BEDB-A7F62623799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83077" t="32567" r="3077" b="60798"/>
          <a:stretch/>
        </p:blipFill>
        <p:spPr>
          <a:xfrm>
            <a:off x="6651812" y="3538144"/>
            <a:ext cx="685800" cy="304800"/>
          </a:xfrm>
          <a:prstGeom prst="rect">
            <a:avLst/>
          </a:prstGeom>
        </p:spPr>
      </p:pic>
      <p:sp>
        <p:nvSpPr>
          <p:cNvPr id="25" name="Pentagon 24" descr="Step 2: Enter “Python” into the search bar">
            <a:extLst>
              <a:ext uri="{FF2B5EF4-FFF2-40B4-BE49-F238E27FC236}">
                <a16:creationId xmlns:a16="http://schemas.microsoft.com/office/drawing/2014/main" id="{278A21AB-8938-BB9F-D002-974B820F7E58}"/>
              </a:ext>
            </a:extLst>
          </p:cNvPr>
          <p:cNvSpPr/>
          <p:nvPr/>
        </p:nvSpPr>
        <p:spPr>
          <a:xfrm>
            <a:off x="2524832" y="1676400"/>
            <a:ext cx="749808" cy="304800"/>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algn="l" rotWithShape="0">
                    <a:prstClr val="black">
                      <a:alpha val="40000"/>
                    </a:prstClr>
                  </a:outerShdw>
                </a:effectLst>
              </a:rPr>
              <a:t>2</a:t>
            </a:r>
          </a:p>
        </p:txBody>
      </p:sp>
      <p:sp>
        <p:nvSpPr>
          <p:cNvPr id="2" name="Slide Number Placeholder 5">
            <a:extLst>
              <a:ext uri="{FF2B5EF4-FFF2-40B4-BE49-F238E27FC236}">
                <a16:creationId xmlns:a16="http://schemas.microsoft.com/office/drawing/2014/main" id="{8F0A91CC-3DA0-9E8F-E839-C4C16F256235}"/>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14</a:t>
            </a:fld>
            <a:endParaRPr lang="en-US" dirty="0"/>
          </a:p>
        </p:txBody>
      </p:sp>
      <p:grpSp>
        <p:nvGrpSpPr>
          <p:cNvPr id="10" name="Group 9" descr="Step 3: Click Install next to the “Python” extension">
            <a:extLst>
              <a:ext uri="{FF2B5EF4-FFF2-40B4-BE49-F238E27FC236}">
                <a16:creationId xmlns:a16="http://schemas.microsoft.com/office/drawing/2014/main" id="{ADA869EC-9B77-B7CC-39C9-FC0E0DEC48E8}"/>
              </a:ext>
            </a:extLst>
          </p:cNvPr>
          <p:cNvGrpSpPr/>
          <p:nvPr/>
        </p:nvGrpSpPr>
        <p:grpSpPr>
          <a:xfrm>
            <a:off x="3215514" y="3048000"/>
            <a:ext cx="4134798" cy="833044"/>
            <a:chOff x="3215514" y="3048000"/>
            <a:chExt cx="4134798" cy="833044"/>
          </a:xfrm>
        </p:grpSpPr>
        <p:sp>
          <p:nvSpPr>
            <p:cNvPr id="3" name="Rounded Rectangle 2">
              <a:extLst>
                <a:ext uri="{FF2B5EF4-FFF2-40B4-BE49-F238E27FC236}">
                  <a16:creationId xmlns:a16="http://schemas.microsoft.com/office/drawing/2014/main" id="{2DA37031-5FDE-4596-2711-BA779662FB2E}"/>
                </a:ext>
              </a:extLst>
            </p:cNvPr>
            <p:cNvSpPr/>
            <p:nvPr/>
          </p:nvSpPr>
          <p:spPr>
            <a:xfrm>
              <a:off x="3215514" y="3048000"/>
              <a:ext cx="4134798" cy="833044"/>
            </a:xfrm>
            <a:prstGeom prst="round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entagon 25">
              <a:extLst>
                <a:ext uri="{FF2B5EF4-FFF2-40B4-BE49-F238E27FC236}">
                  <a16:creationId xmlns:a16="http://schemas.microsoft.com/office/drawing/2014/main" id="{3C2A9778-066B-B853-FABF-74DFDE829EDA}"/>
                </a:ext>
              </a:extLst>
            </p:cNvPr>
            <p:cNvSpPr/>
            <p:nvPr/>
          </p:nvSpPr>
          <p:spPr>
            <a:xfrm>
              <a:off x="5924864" y="3487942"/>
              <a:ext cx="749808" cy="304800"/>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algn="l" rotWithShape="0">
                      <a:prstClr val="black">
                        <a:alpha val="40000"/>
                      </a:prstClr>
                    </a:outerShdw>
                  </a:effectLst>
                </a:rPr>
                <a:t>3</a:t>
              </a:r>
            </a:p>
          </p:txBody>
        </p:sp>
      </p:grpSp>
      <p:grpSp>
        <p:nvGrpSpPr>
          <p:cNvPr id="4" name="Group 3" descr="Step 1: Select the “Extensions Tab”">
            <a:extLst>
              <a:ext uri="{FF2B5EF4-FFF2-40B4-BE49-F238E27FC236}">
                <a16:creationId xmlns:a16="http://schemas.microsoft.com/office/drawing/2014/main" id="{49738E98-81CB-DEFF-BF35-3360EA71C245}"/>
              </a:ext>
            </a:extLst>
          </p:cNvPr>
          <p:cNvGrpSpPr/>
          <p:nvPr/>
        </p:nvGrpSpPr>
        <p:grpSpPr>
          <a:xfrm>
            <a:off x="1704267" y="4114800"/>
            <a:ext cx="1340110" cy="457200"/>
            <a:chOff x="1704267" y="4114800"/>
            <a:chExt cx="1340110" cy="457200"/>
          </a:xfrm>
        </p:grpSpPr>
        <p:sp>
          <p:nvSpPr>
            <p:cNvPr id="7" name="Pentagon 6" descr="A screenshot of VS Code’s Extension Marketplace">
              <a:extLst>
                <a:ext uri="{FF2B5EF4-FFF2-40B4-BE49-F238E27FC236}">
                  <a16:creationId xmlns:a16="http://schemas.microsoft.com/office/drawing/2014/main" id="{86B7B2D1-B70D-83C3-26E6-EF9159D1C6FE}"/>
                </a:ext>
              </a:extLst>
            </p:cNvPr>
            <p:cNvSpPr/>
            <p:nvPr/>
          </p:nvSpPr>
          <p:spPr>
            <a:xfrm>
              <a:off x="1704267" y="4191000"/>
              <a:ext cx="749808" cy="304800"/>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algn="l" rotWithShape="0">
                      <a:prstClr val="black">
                        <a:alpha val="40000"/>
                      </a:prstClr>
                    </a:outerShdw>
                  </a:effectLst>
                </a:rPr>
                <a:t>1</a:t>
              </a:r>
            </a:p>
          </p:txBody>
        </p:sp>
        <p:sp>
          <p:nvSpPr>
            <p:cNvPr id="8" name="Rounded Rectangle 7" descr="A screenshot of VS Code’s Extension Marketplace">
              <a:extLst>
                <a:ext uri="{FF2B5EF4-FFF2-40B4-BE49-F238E27FC236}">
                  <a16:creationId xmlns:a16="http://schemas.microsoft.com/office/drawing/2014/main" id="{B17F74B5-20ED-25FB-C475-F7DBA24AC96B}"/>
                </a:ext>
              </a:extLst>
            </p:cNvPr>
            <p:cNvSpPr/>
            <p:nvPr/>
          </p:nvSpPr>
          <p:spPr>
            <a:xfrm>
              <a:off x="2524832" y="4114800"/>
              <a:ext cx="519545" cy="457200"/>
            </a:xfrm>
            <a:prstGeom prst="round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8064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17570-C3EF-8E37-44A2-354AFE940D6B}"/>
              </a:ext>
            </a:extLst>
          </p:cNvPr>
          <p:cNvSpPr txBox="1">
            <a:spLocks noGrp="1"/>
          </p:cNvSpPr>
          <p:nvPr>
            <p:ph type="title" idx="4294967295"/>
          </p:nvPr>
        </p:nvSpPr>
        <p:spPr>
          <a:xfrm>
            <a:off x="228600" y="228600"/>
            <a:ext cx="54864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Example Program</a:t>
            </a:r>
          </a:p>
        </p:txBody>
      </p:sp>
      <p:sp>
        <p:nvSpPr>
          <p:cNvPr id="2" name="TextBox 1">
            <a:extLst>
              <a:ext uri="{FF2B5EF4-FFF2-40B4-BE49-F238E27FC236}">
                <a16:creationId xmlns:a16="http://schemas.microsoft.com/office/drawing/2014/main" id="{39C90E26-28FC-D06D-63E2-EEBF6033209C}"/>
              </a:ext>
            </a:extLst>
          </p:cNvPr>
          <p:cNvSpPr txBox="1"/>
          <p:nvPr/>
        </p:nvSpPr>
        <p:spPr>
          <a:xfrm>
            <a:off x="1117257" y="1522696"/>
            <a:ext cx="7391400" cy="4247317"/>
          </a:xfrm>
          <a:prstGeom prst="rect">
            <a:avLst/>
          </a:prstGeom>
          <a:solidFill>
            <a:srgbClr val="1F1F1F"/>
          </a:solidFill>
          <a:ln w="19050">
            <a:solidFill>
              <a:srgbClr val="1F1F1F"/>
            </a:solidFill>
          </a:ln>
        </p:spPr>
        <p:txBody>
          <a:bodyPr wrap="square" rtlCol="0">
            <a:spAutoFit/>
          </a:bodyPr>
          <a:lstStyle/>
          <a:p>
            <a:r>
              <a:rPr lang="en-US" b="0" dirty="0">
                <a:solidFill>
                  <a:srgbClr val="569CD6"/>
                </a:solidFill>
                <a:effectLst/>
                <a:highlight>
                  <a:srgbClr val="1F1F1F"/>
                </a:highlight>
                <a:latin typeface="Menlo" panose="020B0609030804020204" pitchFamily="49" charset="0"/>
              </a:rPr>
              <a:t>def</a:t>
            </a:r>
            <a:r>
              <a:rPr lang="en-US" b="0" dirty="0">
                <a:solidFill>
                  <a:srgbClr val="CCCCCC"/>
                </a:solidFill>
                <a:effectLst/>
                <a:highlight>
                  <a:srgbClr val="1F1F1F"/>
                </a:highlight>
                <a:latin typeface="Menlo" panose="020B0609030804020204" pitchFamily="49" charset="0"/>
              </a:rPr>
              <a:t> </a:t>
            </a:r>
            <a:r>
              <a:rPr lang="en-US" b="0" dirty="0">
                <a:solidFill>
                  <a:srgbClr val="DCDCAA"/>
                </a:solidFill>
                <a:effectLst/>
                <a:highlight>
                  <a:srgbClr val="1F1F1F"/>
                </a:highlight>
                <a:latin typeface="Menlo" panose="020B0609030804020204" pitchFamily="49" charset="0"/>
              </a:rPr>
              <a:t>Fizz_Buzz</a:t>
            </a:r>
            <a:r>
              <a:rPr lang="en-US" b="0" dirty="0">
                <a:solidFill>
                  <a:srgbClr val="CCCCCC"/>
                </a:solidFill>
                <a:effectLst/>
                <a:highlight>
                  <a:srgbClr val="1F1F1F"/>
                </a:highlight>
                <a:latin typeface="Menlo" panose="020B0609030804020204" pitchFamily="49" charset="0"/>
              </a:rPr>
              <a:t>(</a:t>
            </a:r>
            <a:r>
              <a:rPr lang="en-US" b="0" dirty="0" err="1">
                <a:solidFill>
                  <a:srgbClr val="9CDCFE"/>
                </a:solidFill>
                <a:effectLst/>
                <a:highlight>
                  <a:srgbClr val="1F1F1F"/>
                </a:highlight>
                <a:latin typeface="Menlo" panose="020B0609030804020204" pitchFamily="49" charset="0"/>
              </a:rPr>
              <a:t>number_to_test</a:t>
            </a:r>
            <a:r>
              <a:rPr lang="en-US" b="0" dirty="0">
                <a:solidFill>
                  <a:srgbClr val="CCCCCC"/>
                </a:solidFill>
                <a:effectLst/>
                <a:highlight>
                  <a:srgbClr val="1F1F1F"/>
                </a:highlight>
                <a:latin typeface="Menlo" panose="020B0609030804020204" pitchFamily="49" charset="0"/>
              </a:rPr>
              <a:t>):</a:t>
            </a:r>
          </a:p>
          <a:p>
            <a:r>
              <a:rPr lang="en-US" b="0" dirty="0">
                <a:solidFill>
                  <a:srgbClr val="CCCCCC"/>
                </a:solidFill>
                <a:effectLst/>
                <a:highlight>
                  <a:srgbClr val="1F1F1F"/>
                </a:highlight>
                <a:latin typeface="Menlo" panose="020B0609030804020204" pitchFamily="49" charset="0"/>
              </a:rPr>
              <a:t>	result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CE9178"/>
                </a:solidFill>
                <a:effectLst/>
                <a:highlight>
                  <a:srgbClr val="1F1F1F"/>
                </a:highlight>
                <a:latin typeface="Menlo" panose="020B0609030804020204" pitchFamily="49" charset="0"/>
              </a:rPr>
              <a:t>""</a:t>
            </a:r>
            <a:endParaRPr lang="en-US" b="0" dirty="0">
              <a:solidFill>
                <a:srgbClr val="CCCCCC"/>
              </a:solidFill>
              <a:effectLst/>
              <a:highlight>
                <a:srgbClr val="1F1F1F"/>
              </a:highlight>
              <a:latin typeface="Menlo" panose="020B0609030804020204" pitchFamily="49" charset="0"/>
            </a:endParaRPr>
          </a:p>
          <a:p>
            <a:r>
              <a:rPr lang="en-US" b="0" dirty="0">
                <a:solidFill>
                  <a:srgbClr val="C586C0"/>
                </a:solidFill>
                <a:effectLst/>
                <a:highlight>
                  <a:srgbClr val="1F1F1F"/>
                </a:highlight>
                <a:latin typeface="Menlo" panose="020B0609030804020204" pitchFamily="49" charset="0"/>
              </a:rPr>
              <a:t>	if</a:t>
            </a:r>
            <a:r>
              <a:rPr lang="en-US" b="0" dirty="0">
                <a:solidFill>
                  <a:srgbClr val="CCCCCC"/>
                </a:solidFill>
                <a:effectLst/>
                <a:highlight>
                  <a:srgbClr val="1F1F1F"/>
                </a:highlight>
                <a:latin typeface="Menlo" panose="020B0609030804020204" pitchFamily="49" charset="0"/>
              </a:rPr>
              <a:t>(number_to_test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B5CEA8"/>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B5CEA8"/>
                </a:solidFill>
                <a:effectLst/>
                <a:highlight>
                  <a:srgbClr val="1F1F1F"/>
                </a:highlight>
                <a:latin typeface="Menlo" panose="020B0609030804020204" pitchFamily="49" charset="0"/>
              </a:rPr>
              <a:t>0</a:t>
            </a:r>
            <a:r>
              <a:rPr lang="en-US" b="0" dirty="0">
                <a:solidFill>
                  <a:srgbClr val="CCCCCC"/>
                </a:solidFill>
                <a:effectLst/>
                <a:highlight>
                  <a:srgbClr val="1F1F1F"/>
                </a:highlight>
                <a:latin typeface="Menlo" panose="020B0609030804020204" pitchFamily="49" charset="0"/>
              </a:rPr>
              <a:t>):</a:t>
            </a:r>
          </a:p>
          <a:p>
            <a:r>
              <a:rPr lang="en-US" b="0" dirty="0">
                <a:solidFill>
                  <a:srgbClr val="CCCCCC"/>
                </a:solidFill>
                <a:effectLst/>
                <a:highlight>
                  <a:srgbClr val="1F1F1F"/>
                </a:highlight>
                <a:latin typeface="Menlo" panose="020B0609030804020204" pitchFamily="49" charset="0"/>
              </a:rPr>
              <a:t>		result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CE9178"/>
                </a:solidFill>
                <a:effectLst/>
                <a:highlight>
                  <a:srgbClr val="1F1F1F"/>
                </a:highlight>
                <a:latin typeface="Menlo" panose="020B0609030804020204" pitchFamily="49" charset="0"/>
              </a:rPr>
              <a:t>"Fizz"</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CCCCCC"/>
                </a:solidFill>
                <a:effectLst/>
                <a:highlight>
                  <a:srgbClr val="1F1F1F"/>
                </a:highlight>
                <a:latin typeface="Menlo" panose="020B0609030804020204" pitchFamily="49" charset="0"/>
              </a:rPr>
              <a:t>	</a:t>
            </a:r>
            <a:r>
              <a:rPr lang="en-US" b="0" dirty="0">
                <a:solidFill>
                  <a:srgbClr val="C586C0"/>
                </a:solidFill>
                <a:effectLst/>
                <a:highlight>
                  <a:srgbClr val="1F1F1F"/>
                </a:highlight>
                <a:latin typeface="Menlo" panose="020B0609030804020204" pitchFamily="49" charset="0"/>
              </a:rPr>
              <a:t>if</a:t>
            </a:r>
            <a:r>
              <a:rPr lang="en-US" b="0" dirty="0">
                <a:solidFill>
                  <a:srgbClr val="CCCCCC"/>
                </a:solidFill>
                <a:effectLst/>
                <a:highlight>
                  <a:srgbClr val="1F1F1F"/>
                </a:highlight>
                <a:latin typeface="Menlo" panose="020B0609030804020204" pitchFamily="49" charset="0"/>
              </a:rPr>
              <a:t>(number_to_test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B5CEA8"/>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B5CEA8"/>
                </a:solidFill>
                <a:effectLst/>
                <a:highlight>
                  <a:srgbClr val="1F1F1F"/>
                </a:highlight>
                <a:latin typeface="Menlo" panose="020B0609030804020204" pitchFamily="49" charset="0"/>
              </a:rPr>
              <a:t>0</a:t>
            </a:r>
            <a:r>
              <a:rPr lang="en-US" b="0" dirty="0">
                <a:solidFill>
                  <a:srgbClr val="CCCCCC"/>
                </a:solidFill>
                <a:effectLst/>
                <a:highlight>
                  <a:srgbClr val="1F1F1F"/>
                </a:highlight>
                <a:latin typeface="Menlo" panose="020B0609030804020204" pitchFamily="49" charset="0"/>
              </a:rPr>
              <a:t>):</a:t>
            </a:r>
          </a:p>
          <a:p>
            <a:r>
              <a:rPr lang="en-US" b="0" dirty="0">
                <a:solidFill>
                  <a:srgbClr val="CCCCCC"/>
                </a:solidFill>
                <a:effectLst/>
                <a:highlight>
                  <a:srgbClr val="1F1F1F"/>
                </a:highlight>
                <a:latin typeface="Menlo" panose="020B0609030804020204" pitchFamily="49" charset="0"/>
              </a:rPr>
              <a:t>		result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CE9178"/>
                </a:solidFill>
                <a:effectLst/>
                <a:highlight>
                  <a:srgbClr val="1F1F1F"/>
                </a:highlight>
                <a:latin typeface="Menlo" panose="020B0609030804020204" pitchFamily="49" charset="0"/>
              </a:rPr>
              <a:t>"Buzz"</a:t>
            </a:r>
            <a:endParaRPr lang="en-US" b="0" dirty="0">
              <a:solidFill>
                <a:srgbClr val="CCCCCC"/>
              </a:solidFill>
              <a:effectLst/>
              <a:highlight>
                <a:srgbClr val="1F1F1F"/>
              </a:highlight>
              <a:latin typeface="Menlo" panose="020B0609030804020204" pitchFamily="49" charset="0"/>
            </a:endParaRPr>
          </a:p>
          <a:p>
            <a:r>
              <a:rPr lang="en-US" b="0" dirty="0">
                <a:solidFill>
                  <a:srgbClr val="C586C0"/>
                </a:solidFill>
                <a:effectLst/>
                <a:highlight>
                  <a:srgbClr val="1F1F1F"/>
                </a:highlight>
                <a:latin typeface="Menlo" panose="020B0609030804020204" pitchFamily="49" charset="0"/>
              </a:rPr>
              <a:t>	return</a:t>
            </a:r>
            <a:r>
              <a:rPr lang="en-US" b="0" dirty="0">
                <a:solidFill>
                  <a:srgbClr val="CCCCCC"/>
                </a:solidFill>
                <a:effectLst/>
                <a:highlight>
                  <a:srgbClr val="1F1F1F"/>
                </a:highlight>
                <a:latin typeface="Menlo" panose="020B0609030804020204" pitchFamily="49" charset="0"/>
              </a:rPr>
              <a:t>(result)</a:t>
            </a:r>
          </a:p>
          <a:p>
            <a:br>
              <a:rPr lang="en-US" b="0" dirty="0">
                <a:solidFill>
                  <a:srgbClr val="CCCCCC"/>
                </a:solidFill>
                <a:effectLst/>
                <a:highlight>
                  <a:srgbClr val="1F1F1F"/>
                </a:highlight>
                <a:latin typeface="Menlo" panose="020B0609030804020204" pitchFamily="49" charset="0"/>
              </a:rPr>
            </a:br>
            <a:r>
              <a:rPr lang="en-US" b="0" dirty="0" err="1">
                <a:solidFill>
                  <a:srgbClr val="CCCCCC"/>
                </a:solidFill>
                <a:effectLst/>
                <a:highlight>
                  <a:srgbClr val="1F1F1F"/>
                </a:highlight>
                <a:latin typeface="Menlo" panose="020B0609030804020204" pitchFamily="49" charset="0"/>
              </a:rPr>
              <a:t>test_val</a:t>
            </a:r>
            <a:r>
              <a:rPr lang="en-US" b="0" dirty="0">
                <a:solidFill>
                  <a:srgbClr val="CCCCCC"/>
                </a:solidFill>
                <a:effectLst/>
                <a:highlight>
                  <a:srgbClr val="1F1F1F"/>
                </a:highlight>
                <a:latin typeface="Menlo" panose="020B0609030804020204" pitchFamily="49" charset="0"/>
              </a:rPr>
              <a: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B5CEA8"/>
                </a:solidFill>
                <a:effectLst/>
                <a:highlight>
                  <a:srgbClr val="1F1F1F"/>
                </a:highlight>
                <a:latin typeface="Menlo" panose="020B0609030804020204" pitchFamily="49" charset="0"/>
              </a:rPr>
              <a:t>4</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err="1">
                <a:solidFill>
                  <a:srgbClr val="CCCCCC"/>
                </a:solidFill>
                <a:effectLst/>
                <a:highlight>
                  <a:srgbClr val="1F1F1F"/>
                </a:highlight>
                <a:latin typeface="Menlo" panose="020B0609030804020204" pitchFamily="49" charset="0"/>
              </a:rPr>
              <a:t>test_result</a:t>
            </a:r>
            <a:r>
              <a:rPr lang="en-US" b="0" dirty="0">
                <a:solidFill>
                  <a:srgbClr val="CCCCCC"/>
                </a:solidFill>
                <a:effectLst/>
                <a:highlight>
                  <a:srgbClr val="1F1F1F"/>
                </a:highlight>
                <a:latin typeface="Menlo" panose="020B0609030804020204" pitchFamily="49" charset="0"/>
              </a:rPr>
              <a: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Fizz_Buzz</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test_val</a:t>
            </a:r>
            <a:r>
              <a:rPr lang="en-US" b="0" dirty="0">
                <a:solidFill>
                  <a:srgbClr val="CCCCCC"/>
                </a:solidFill>
                <a:effectLst/>
                <a:highlight>
                  <a:srgbClr val="1F1F1F"/>
                </a:highlight>
                <a:latin typeface="Menlo" panose="020B0609030804020204" pitchFamily="49" charset="0"/>
              </a:rPr>
              <a:t>)</a:t>
            </a:r>
          </a:p>
          <a:p>
            <a:br>
              <a:rPr lang="en-US" b="0" dirty="0">
                <a:solidFill>
                  <a:srgbClr val="CCCCCC"/>
                </a:solidFill>
                <a:effectLst/>
                <a:highlight>
                  <a:srgbClr val="1F1F1F"/>
                </a:highlight>
                <a:latin typeface="Menlo" panose="020B0609030804020204" pitchFamily="49" charset="0"/>
              </a:rPr>
            </a:br>
            <a:r>
              <a:rPr lang="en-US" b="0" dirty="0">
                <a:solidFill>
                  <a:srgbClr val="DCDCAA"/>
                </a:solidFill>
                <a:effectLst/>
                <a:highlight>
                  <a:srgbClr val="1F1F1F"/>
                </a:highlight>
                <a:latin typeface="Menlo" panose="020B0609030804020204" pitchFamily="49" charset="0"/>
              </a:rPr>
              <a:t>print</a:t>
            </a:r>
            <a:r>
              <a:rPr lang="en-US" b="0" dirty="0">
                <a:solidFill>
                  <a:srgbClr val="CCCCCC"/>
                </a:solidFill>
                <a:effectLst/>
                <a:highlight>
                  <a:srgbClr val="1F1F1F"/>
                </a:highlight>
                <a:latin typeface="Menlo" panose="020B0609030804020204" pitchFamily="49" charset="0"/>
              </a:rPr>
              <a:t>(</a:t>
            </a:r>
            <a:r>
              <a:rPr lang="en-US" b="0" dirty="0">
                <a:solidFill>
                  <a:srgbClr val="CE9178"/>
                </a:solidFill>
                <a:effectLst/>
                <a:highlight>
                  <a:srgbClr val="1F1F1F"/>
                </a:highlight>
                <a:latin typeface="Menlo" panose="020B0609030804020204" pitchFamily="49" charset="0"/>
              </a:rPr>
              <a:t>"Results: " </a:t>
            </a:r>
            <a:r>
              <a:rPr lang="en-US" b="0" dirty="0">
                <a:solidFill>
                  <a:srgbClr val="D4D4D4"/>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test_result</a:t>
            </a:r>
            <a:r>
              <a:rPr lang="en-US" b="0" dirty="0">
                <a:solidFill>
                  <a:srgbClr val="CCCCCC"/>
                </a:solidFill>
                <a:effectLst/>
                <a:highlight>
                  <a:srgbClr val="1F1F1F"/>
                </a:highlight>
                <a:latin typeface="Menlo" panose="020B0609030804020204" pitchFamily="49" charset="0"/>
              </a:rPr>
              <a:t>)</a:t>
            </a:r>
          </a:p>
          <a:p>
            <a:endParaRPr lang="en-US" dirty="0"/>
          </a:p>
        </p:txBody>
      </p:sp>
      <p:sp>
        <p:nvSpPr>
          <p:cNvPr id="6" name="TextBox 5">
            <a:extLst>
              <a:ext uri="{FF2B5EF4-FFF2-40B4-BE49-F238E27FC236}">
                <a16:creationId xmlns:a16="http://schemas.microsoft.com/office/drawing/2014/main" id="{55445CA5-FE77-9362-A355-C2BF8F2D698D}"/>
              </a:ext>
            </a:extLst>
          </p:cNvPr>
          <p:cNvSpPr txBox="1"/>
          <p:nvPr/>
        </p:nvSpPr>
        <p:spPr>
          <a:xfrm>
            <a:off x="635343" y="1522696"/>
            <a:ext cx="481914" cy="4247317"/>
          </a:xfrm>
          <a:prstGeom prst="rect">
            <a:avLst/>
          </a:prstGeom>
          <a:solidFill>
            <a:srgbClr val="1F1F1F"/>
          </a:solidFill>
          <a:ln w="19050">
            <a:solidFill>
              <a:srgbClr val="1F1F1F"/>
            </a:solidFill>
          </a:ln>
        </p:spPr>
        <p:txBody>
          <a:bodyPr wrap="square">
            <a:spAutoFit/>
          </a:bodyPr>
          <a:lstStyle/>
          <a:p>
            <a:pPr algn="r"/>
            <a:r>
              <a:rPr lang="en-US" sz="1800" dirty="0">
                <a:solidFill>
                  <a:srgbClr val="CCCCCC"/>
                </a:solidFill>
                <a:highlight>
                  <a:srgbClr val="1F1F1F"/>
                </a:highlight>
                <a:latin typeface="Menlo" panose="020B0609030804020204" pitchFamily="49" charset="0"/>
              </a:rPr>
              <a:t> </a:t>
            </a:r>
            <a:r>
              <a:rPr lang="en-US" dirty="0">
                <a:solidFill>
                  <a:srgbClr val="CCCCCC"/>
                </a:solidFill>
                <a:highlight>
                  <a:srgbClr val="1F1F1F"/>
                </a:highlight>
                <a:latin typeface="Menlo" panose="020B0609030804020204" pitchFamily="49" charset="0"/>
              </a:rPr>
              <a:t>1</a:t>
            </a:r>
          </a:p>
          <a:p>
            <a:pPr algn="r"/>
            <a:r>
              <a:rPr lang="en-US" dirty="0">
                <a:solidFill>
                  <a:srgbClr val="CCCCCC"/>
                </a:solidFill>
                <a:highlight>
                  <a:srgbClr val="1F1F1F"/>
                </a:highlight>
                <a:latin typeface="Menlo" panose="020B0609030804020204" pitchFamily="49" charset="0"/>
              </a:rPr>
              <a:t>2</a:t>
            </a:r>
          </a:p>
          <a:p>
            <a:pPr algn="r"/>
            <a:r>
              <a:rPr lang="en-US" dirty="0">
                <a:solidFill>
                  <a:srgbClr val="CCCCCC"/>
                </a:solidFill>
                <a:highlight>
                  <a:srgbClr val="1F1F1F"/>
                </a:highlight>
                <a:latin typeface="Menlo" panose="020B0609030804020204" pitchFamily="49" charset="0"/>
              </a:rPr>
              <a:t>3</a:t>
            </a:r>
          </a:p>
          <a:p>
            <a:pPr algn="r"/>
            <a:r>
              <a:rPr lang="en-US" dirty="0">
                <a:solidFill>
                  <a:srgbClr val="CCCCCC"/>
                </a:solidFill>
                <a:highlight>
                  <a:srgbClr val="1F1F1F"/>
                </a:highlight>
                <a:latin typeface="Menlo" panose="020B0609030804020204" pitchFamily="49" charset="0"/>
              </a:rPr>
              <a:t>4</a:t>
            </a:r>
          </a:p>
          <a:p>
            <a:pPr algn="r"/>
            <a:r>
              <a:rPr lang="en-US" dirty="0">
                <a:solidFill>
                  <a:srgbClr val="CCCCCC"/>
                </a:solidFill>
                <a:highlight>
                  <a:srgbClr val="1F1F1F"/>
                </a:highlight>
                <a:latin typeface="Menlo" panose="020B0609030804020204" pitchFamily="49" charset="0"/>
              </a:rPr>
              <a:t>5</a:t>
            </a:r>
          </a:p>
          <a:p>
            <a:pPr algn="r"/>
            <a:r>
              <a:rPr lang="en-US" dirty="0">
                <a:solidFill>
                  <a:srgbClr val="CCCCCC"/>
                </a:solidFill>
                <a:highlight>
                  <a:srgbClr val="1F1F1F"/>
                </a:highlight>
                <a:latin typeface="Menlo" panose="020B0609030804020204" pitchFamily="49" charset="0"/>
              </a:rPr>
              <a:t>6</a:t>
            </a:r>
          </a:p>
          <a:p>
            <a:pPr algn="r"/>
            <a:r>
              <a:rPr lang="en-US" dirty="0">
                <a:solidFill>
                  <a:srgbClr val="CCCCCC"/>
                </a:solidFill>
                <a:highlight>
                  <a:srgbClr val="1F1F1F"/>
                </a:highlight>
                <a:latin typeface="Menlo" panose="020B0609030804020204" pitchFamily="49" charset="0"/>
              </a:rPr>
              <a:t>7</a:t>
            </a:r>
          </a:p>
          <a:p>
            <a:pPr algn="r"/>
            <a:r>
              <a:rPr lang="en-US" dirty="0">
                <a:solidFill>
                  <a:srgbClr val="CCCCCC"/>
                </a:solidFill>
                <a:highlight>
                  <a:srgbClr val="1F1F1F"/>
                </a:highlight>
                <a:latin typeface="Menlo" panose="020B0609030804020204" pitchFamily="49" charset="0"/>
              </a:rPr>
              <a:t>8</a:t>
            </a:r>
          </a:p>
          <a:p>
            <a:pPr algn="r"/>
            <a:r>
              <a:rPr lang="en-US" dirty="0">
                <a:solidFill>
                  <a:srgbClr val="CCCCCC"/>
                </a:solidFill>
                <a:highlight>
                  <a:srgbClr val="1F1F1F"/>
                </a:highlight>
                <a:latin typeface="Menlo" panose="020B0609030804020204" pitchFamily="49" charset="0"/>
              </a:rPr>
              <a:t>9</a:t>
            </a:r>
          </a:p>
          <a:p>
            <a:pPr algn="r"/>
            <a:r>
              <a:rPr lang="en-US" dirty="0">
                <a:solidFill>
                  <a:srgbClr val="CCCCCC"/>
                </a:solidFill>
                <a:highlight>
                  <a:srgbClr val="1F1F1F"/>
                </a:highlight>
                <a:latin typeface="Menlo" panose="020B0609030804020204" pitchFamily="49" charset="0"/>
              </a:rPr>
              <a:t>10</a:t>
            </a:r>
          </a:p>
          <a:p>
            <a:pPr algn="r"/>
            <a:r>
              <a:rPr lang="en-US" dirty="0">
                <a:solidFill>
                  <a:srgbClr val="CCCCCC"/>
                </a:solidFill>
                <a:highlight>
                  <a:srgbClr val="1F1F1F"/>
                </a:highlight>
                <a:latin typeface="Menlo" panose="020B0609030804020204" pitchFamily="49" charset="0"/>
              </a:rPr>
              <a:t>11</a:t>
            </a:r>
          </a:p>
          <a:p>
            <a:pPr algn="r"/>
            <a:r>
              <a:rPr lang="en-US" dirty="0">
                <a:solidFill>
                  <a:srgbClr val="CCCCCC"/>
                </a:solidFill>
                <a:highlight>
                  <a:srgbClr val="1F1F1F"/>
                </a:highlight>
                <a:latin typeface="Menlo" panose="020B0609030804020204" pitchFamily="49" charset="0"/>
              </a:rPr>
              <a:t>12</a:t>
            </a:r>
          </a:p>
          <a:p>
            <a:pPr algn="r"/>
            <a:r>
              <a:rPr lang="en-US" dirty="0">
                <a:solidFill>
                  <a:srgbClr val="CCCCCC"/>
                </a:solidFill>
                <a:highlight>
                  <a:srgbClr val="1F1F1F"/>
                </a:highlight>
                <a:latin typeface="Menlo" panose="020B0609030804020204" pitchFamily="49" charset="0"/>
              </a:rPr>
              <a:t>13</a:t>
            </a:r>
          </a:p>
          <a:p>
            <a:pPr algn="r"/>
            <a:r>
              <a:rPr lang="en-US" dirty="0">
                <a:solidFill>
                  <a:srgbClr val="CCCCCC"/>
                </a:solidFill>
                <a:highlight>
                  <a:srgbClr val="1F1F1F"/>
                </a:highlight>
                <a:latin typeface="Menlo" panose="020B0609030804020204" pitchFamily="49" charset="0"/>
              </a:rPr>
              <a:t>14</a:t>
            </a:r>
          </a:p>
          <a:p>
            <a:pPr algn="r"/>
            <a:r>
              <a:rPr lang="en-US" dirty="0">
                <a:solidFill>
                  <a:srgbClr val="CCCCCC"/>
                </a:solidFill>
                <a:highlight>
                  <a:srgbClr val="1F1F1F"/>
                </a:highlight>
                <a:latin typeface="Menlo" panose="020B0609030804020204" pitchFamily="49" charset="0"/>
              </a:rPr>
              <a:t>15</a:t>
            </a:r>
            <a:endParaRPr lang="en-US" dirty="0"/>
          </a:p>
        </p:txBody>
      </p:sp>
      <p:sp>
        <p:nvSpPr>
          <p:cNvPr id="9" name="Round Same Side Corner Rectangle 8">
            <a:extLst>
              <a:ext uri="{FF2B5EF4-FFF2-40B4-BE49-F238E27FC236}">
                <a16:creationId xmlns:a16="http://schemas.microsoft.com/office/drawing/2014/main" id="{115159B5-FF8E-4526-8367-3AE01E14FF13}"/>
              </a:ext>
            </a:extLst>
          </p:cNvPr>
          <p:cNvSpPr/>
          <p:nvPr/>
        </p:nvSpPr>
        <p:spPr>
          <a:xfrm>
            <a:off x="635343" y="1071794"/>
            <a:ext cx="1613183" cy="450902"/>
          </a:xfrm>
          <a:prstGeom prst="round2Same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FizzBuzz.py</a:t>
            </a:r>
            <a:endParaRPr lang="en-US" dirty="0"/>
          </a:p>
        </p:txBody>
      </p:sp>
      <p:sp>
        <p:nvSpPr>
          <p:cNvPr id="4" name="Slide Number Placeholder 5">
            <a:extLst>
              <a:ext uri="{FF2B5EF4-FFF2-40B4-BE49-F238E27FC236}">
                <a16:creationId xmlns:a16="http://schemas.microsoft.com/office/drawing/2014/main" id="{0128148B-DD14-9006-040C-595DA1104EC7}"/>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15</a:t>
            </a:fld>
            <a:endParaRPr lang="en-US" dirty="0"/>
          </a:p>
        </p:txBody>
      </p:sp>
    </p:spTree>
    <p:extLst>
      <p:ext uri="{BB962C8B-B14F-4D97-AF65-F5344CB8AC3E}">
        <p14:creationId xmlns:p14="http://schemas.microsoft.com/office/powerpoint/2010/main" val="2943216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4BEF-B17D-6319-6008-52070B2DB15E}"/>
              </a:ext>
            </a:extLst>
          </p:cNvPr>
          <p:cNvSpPr txBox="1">
            <a:spLocks noGrp="1"/>
          </p:cNvSpPr>
          <p:nvPr>
            <p:ph type="title" idx="4294967295"/>
          </p:nvPr>
        </p:nvSpPr>
        <p:spPr>
          <a:xfrm>
            <a:off x="228600" y="228600"/>
            <a:ext cx="59436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Breakpoints</a:t>
            </a:r>
          </a:p>
        </p:txBody>
      </p:sp>
      <p:pic>
        <p:nvPicPr>
          <p:cNvPr id="6" name="Graphic 5">
            <a:extLst>
              <a:ext uri="{FF2B5EF4-FFF2-40B4-BE49-F238E27FC236}">
                <a16:creationId xmlns:a16="http://schemas.microsoft.com/office/drawing/2014/main" id="{C113C6F9-6979-D2EF-DE51-C364FFFF1C9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886200" y="2209800"/>
            <a:ext cx="685800" cy="685800"/>
          </a:xfrm>
          <a:prstGeom prst="rect">
            <a:avLst/>
          </a:prstGeom>
        </p:spPr>
      </p:pic>
      <p:sp>
        <p:nvSpPr>
          <p:cNvPr id="7" name="TextBox 6">
            <a:extLst>
              <a:ext uri="{FF2B5EF4-FFF2-40B4-BE49-F238E27FC236}">
                <a16:creationId xmlns:a16="http://schemas.microsoft.com/office/drawing/2014/main" id="{48278A6C-E4A7-BF41-2A13-7A8D966B02BA}"/>
              </a:ext>
            </a:extLst>
          </p:cNvPr>
          <p:cNvSpPr txBox="1"/>
          <p:nvPr/>
        </p:nvSpPr>
        <p:spPr>
          <a:xfrm>
            <a:off x="762000" y="2090172"/>
            <a:ext cx="7848600" cy="2677656"/>
          </a:xfrm>
          <a:prstGeom prst="rect">
            <a:avLst/>
          </a:prstGeom>
          <a:solidFill>
            <a:srgbClr val="1F1F1F"/>
          </a:solidFill>
        </p:spPr>
        <p:txBody>
          <a:bodyPr wrap="square" rtlCol="0">
            <a:spAutoFit/>
          </a:bodyPr>
          <a:lstStyle/>
          <a:p>
            <a:r>
              <a:rPr lang="en-US" sz="2400" dirty="0">
                <a:solidFill>
                  <a:srgbClr val="CCCCCC"/>
                </a:solidFill>
                <a:highlight>
                  <a:srgbClr val="1F1F1F"/>
                </a:highlight>
                <a:latin typeface="Menlo" panose="020B0609030804020204" pitchFamily="49" charset="0"/>
              </a:rPr>
              <a:t>    </a:t>
            </a:r>
            <a:r>
              <a:rPr lang="en-US" sz="2400" b="0" dirty="0">
                <a:solidFill>
                  <a:srgbClr val="CCCCCC"/>
                </a:solidFill>
                <a:effectLst/>
                <a:highlight>
                  <a:srgbClr val="1F1F1F"/>
                </a:highlight>
                <a:latin typeface="Menlo" panose="020B0609030804020204" pitchFamily="49" charset="0"/>
              </a:rPr>
              <a:t>9</a:t>
            </a:r>
            <a:br>
              <a:rPr lang="en-US" sz="2400" b="0" dirty="0">
                <a:solidFill>
                  <a:srgbClr val="CCCCCC"/>
                </a:solidFill>
                <a:effectLst/>
                <a:highlight>
                  <a:srgbClr val="1F1F1F"/>
                </a:highlight>
                <a:latin typeface="Menlo" panose="020B0609030804020204" pitchFamily="49" charset="0"/>
              </a:rPr>
            </a:br>
            <a:r>
              <a:rPr lang="en-US" sz="2400" b="0" dirty="0">
                <a:solidFill>
                  <a:srgbClr val="CCCCCC"/>
                </a:solidFill>
                <a:effectLst/>
                <a:highlight>
                  <a:srgbClr val="1F1F1F"/>
                </a:highlight>
                <a:latin typeface="Menlo" panose="020B0609030804020204" pitchFamily="49" charset="0"/>
              </a:rPr>
              <a:t>   10  </a:t>
            </a:r>
            <a:r>
              <a:rPr lang="en-US" sz="2400" b="0" dirty="0" err="1">
                <a:solidFill>
                  <a:srgbClr val="CCCCCC"/>
                </a:solidFill>
                <a:effectLst/>
                <a:highlight>
                  <a:srgbClr val="1F1F1F"/>
                </a:highlight>
                <a:latin typeface="Menlo" panose="020B0609030804020204" pitchFamily="49" charset="0"/>
              </a:rPr>
              <a:t>test_val</a:t>
            </a:r>
            <a:r>
              <a:rPr lang="en-US" sz="2400" b="0" dirty="0">
                <a:solidFill>
                  <a:srgbClr val="CCCCCC"/>
                </a:solidFill>
                <a:effectLst/>
                <a:highlight>
                  <a:srgbClr val="1F1F1F"/>
                </a:highlight>
                <a:latin typeface="Menlo" panose="020B0609030804020204" pitchFamily="49" charset="0"/>
              </a:rPr>
              <a:t> </a:t>
            </a:r>
            <a:r>
              <a:rPr lang="en-US" sz="2400" b="0" dirty="0">
                <a:solidFill>
                  <a:srgbClr val="D4D4D4"/>
                </a:solidFill>
                <a:effectLst/>
                <a:highlight>
                  <a:srgbClr val="1F1F1F"/>
                </a:highlight>
                <a:latin typeface="Menlo" panose="020B0609030804020204" pitchFamily="49" charset="0"/>
              </a:rPr>
              <a:t>=</a:t>
            </a:r>
            <a:r>
              <a:rPr lang="en-US" sz="2400" b="0" dirty="0">
                <a:solidFill>
                  <a:srgbClr val="CCCCCC"/>
                </a:solidFill>
                <a:effectLst/>
                <a:highlight>
                  <a:srgbClr val="1F1F1F"/>
                </a:highlight>
                <a:latin typeface="Menlo" panose="020B0609030804020204" pitchFamily="49" charset="0"/>
              </a:rPr>
              <a:t> </a:t>
            </a:r>
            <a:r>
              <a:rPr lang="en-US" sz="2400" b="0" dirty="0">
                <a:solidFill>
                  <a:srgbClr val="B5CEA8"/>
                </a:solidFill>
                <a:effectLst/>
                <a:highlight>
                  <a:srgbClr val="1F1F1F"/>
                </a:highlight>
                <a:latin typeface="Menlo" panose="020B0609030804020204" pitchFamily="49" charset="0"/>
              </a:rPr>
              <a:t>4</a:t>
            </a:r>
            <a:endParaRPr lang="en-US" sz="2400" b="0" dirty="0">
              <a:solidFill>
                <a:srgbClr val="CCCCCC"/>
              </a:solidFill>
              <a:effectLst/>
              <a:highlight>
                <a:srgbClr val="1F1F1F"/>
              </a:highlight>
              <a:latin typeface="Menlo" panose="020B0609030804020204" pitchFamily="49" charset="0"/>
            </a:endParaRPr>
          </a:p>
          <a:p>
            <a:r>
              <a:rPr lang="en-US" sz="2400" b="0" dirty="0">
                <a:solidFill>
                  <a:srgbClr val="CCCCCC"/>
                </a:solidFill>
                <a:effectLst/>
                <a:highlight>
                  <a:srgbClr val="1F1F1F"/>
                </a:highlight>
                <a:latin typeface="Menlo" panose="020B0609030804020204" pitchFamily="49" charset="0"/>
              </a:rPr>
              <a:t>   11</a:t>
            </a:r>
            <a:br>
              <a:rPr lang="en-US" sz="2400" b="0" dirty="0">
                <a:solidFill>
                  <a:srgbClr val="CCCCCC"/>
                </a:solidFill>
                <a:effectLst/>
                <a:highlight>
                  <a:srgbClr val="1F1F1F"/>
                </a:highlight>
                <a:latin typeface="Menlo" panose="020B0609030804020204" pitchFamily="49" charset="0"/>
              </a:rPr>
            </a:br>
            <a:r>
              <a:rPr lang="en-US" sz="2400" b="0" dirty="0">
                <a:solidFill>
                  <a:srgbClr val="CCCCCC"/>
                </a:solidFill>
                <a:effectLst/>
                <a:highlight>
                  <a:srgbClr val="1F1F1F"/>
                </a:highlight>
                <a:latin typeface="Menlo" panose="020B0609030804020204" pitchFamily="49" charset="0"/>
              </a:rPr>
              <a:t>   12  </a:t>
            </a:r>
            <a:r>
              <a:rPr lang="en-US" sz="2400" b="0" dirty="0" err="1">
                <a:solidFill>
                  <a:srgbClr val="CCCCCC"/>
                </a:solidFill>
                <a:effectLst/>
                <a:highlight>
                  <a:srgbClr val="1F1F1F"/>
                </a:highlight>
                <a:latin typeface="Menlo" panose="020B0609030804020204" pitchFamily="49" charset="0"/>
              </a:rPr>
              <a:t>test_result</a:t>
            </a:r>
            <a:r>
              <a:rPr lang="en-US" sz="2400" b="0" dirty="0">
                <a:solidFill>
                  <a:srgbClr val="CCCCCC"/>
                </a:solidFill>
                <a:effectLst/>
                <a:highlight>
                  <a:srgbClr val="1F1F1F"/>
                </a:highlight>
                <a:latin typeface="Menlo" panose="020B0609030804020204" pitchFamily="49" charset="0"/>
              </a:rPr>
              <a:t> </a:t>
            </a:r>
            <a:r>
              <a:rPr lang="en-US" sz="2400" b="0" dirty="0">
                <a:solidFill>
                  <a:srgbClr val="D4D4D4"/>
                </a:solidFill>
                <a:effectLst/>
                <a:highlight>
                  <a:srgbClr val="1F1F1F"/>
                </a:highlight>
                <a:latin typeface="Menlo" panose="020B0609030804020204" pitchFamily="49" charset="0"/>
              </a:rPr>
              <a:t>=</a:t>
            </a:r>
            <a:r>
              <a:rPr lang="en-US" sz="2400" b="0" dirty="0">
                <a:solidFill>
                  <a:srgbClr val="CCCCCC"/>
                </a:solidFill>
                <a:effectLst/>
                <a:highlight>
                  <a:srgbClr val="1F1F1F"/>
                </a:highlight>
                <a:latin typeface="Menlo" panose="020B0609030804020204" pitchFamily="49" charset="0"/>
              </a:rPr>
              <a:t> Fizz_Buzz(</a:t>
            </a:r>
            <a:r>
              <a:rPr lang="en-US" sz="2400" b="0" dirty="0" err="1">
                <a:solidFill>
                  <a:srgbClr val="CCCCCC"/>
                </a:solidFill>
                <a:effectLst/>
                <a:highlight>
                  <a:srgbClr val="1F1F1F"/>
                </a:highlight>
                <a:latin typeface="Menlo" panose="020B0609030804020204" pitchFamily="49" charset="0"/>
              </a:rPr>
              <a:t>test_val</a:t>
            </a:r>
            <a:r>
              <a:rPr lang="en-US" sz="2400" b="0" dirty="0">
                <a:solidFill>
                  <a:srgbClr val="CCCCCC"/>
                </a:solidFill>
                <a:effectLst/>
                <a:highlight>
                  <a:srgbClr val="1F1F1F"/>
                </a:highlight>
                <a:latin typeface="Menlo" panose="020B0609030804020204" pitchFamily="49" charset="0"/>
              </a:rPr>
              <a:t>)</a:t>
            </a:r>
          </a:p>
          <a:p>
            <a:r>
              <a:rPr lang="en-US" sz="2400" b="0" dirty="0">
                <a:solidFill>
                  <a:srgbClr val="CCCCCC"/>
                </a:solidFill>
                <a:effectLst/>
                <a:highlight>
                  <a:srgbClr val="1F1F1F"/>
                </a:highlight>
                <a:latin typeface="Menlo" panose="020B0609030804020204" pitchFamily="49" charset="0"/>
              </a:rPr>
              <a:t>   13</a:t>
            </a:r>
            <a:br>
              <a:rPr lang="en-US" sz="2400" b="0" dirty="0">
                <a:solidFill>
                  <a:srgbClr val="CCCCCC"/>
                </a:solidFill>
                <a:effectLst/>
                <a:highlight>
                  <a:srgbClr val="1F1F1F"/>
                </a:highlight>
                <a:latin typeface="Menlo" panose="020B0609030804020204" pitchFamily="49" charset="0"/>
              </a:rPr>
            </a:br>
            <a:r>
              <a:rPr lang="en-US" sz="2400" b="0" dirty="0">
                <a:solidFill>
                  <a:srgbClr val="CCCCCC"/>
                </a:solidFill>
                <a:effectLst/>
                <a:highlight>
                  <a:srgbClr val="1F1F1F"/>
                </a:highlight>
                <a:latin typeface="Menlo" panose="020B0609030804020204" pitchFamily="49" charset="0"/>
              </a:rPr>
              <a:t>   14  </a:t>
            </a:r>
            <a:r>
              <a:rPr lang="en-US" sz="2400" b="0" dirty="0">
                <a:solidFill>
                  <a:srgbClr val="DCDCAA"/>
                </a:solidFill>
                <a:effectLst/>
                <a:highlight>
                  <a:srgbClr val="1F1F1F"/>
                </a:highlight>
                <a:latin typeface="Menlo" panose="020B0609030804020204" pitchFamily="49" charset="0"/>
              </a:rPr>
              <a:t>print</a:t>
            </a:r>
            <a:r>
              <a:rPr lang="en-US" sz="2400" b="0" dirty="0">
                <a:solidFill>
                  <a:srgbClr val="CCCCCC"/>
                </a:solidFill>
                <a:effectLst/>
                <a:highlight>
                  <a:srgbClr val="1F1F1F"/>
                </a:highlight>
                <a:latin typeface="Menlo" panose="020B0609030804020204" pitchFamily="49" charset="0"/>
              </a:rPr>
              <a:t>(</a:t>
            </a:r>
            <a:r>
              <a:rPr lang="en-US" sz="2400" b="0" dirty="0">
                <a:solidFill>
                  <a:srgbClr val="CE9178"/>
                </a:solidFill>
                <a:effectLst/>
                <a:highlight>
                  <a:srgbClr val="1F1F1F"/>
                </a:highlight>
                <a:latin typeface="Menlo" panose="020B0609030804020204" pitchFamily="49" charset="0"/>
              </a:rPr>
              <a:t>"Results: ” </a:t>
            </a:r>
            <a:r>
              <a:rPr lang="en-US" sz="2400" b="0" dirty="0">
                <a:solidFill>
                  <a:srgbClr val="D4D4D4"/>
                </a:solidFill>
                <a:effectLst/>
                <a:highlight>
                  <a:srgbClr val="1F1F1F"/>
                </a:highlight>
                <a:latin typeface="Menlo" panose="020B0609030804020204" pitchFamily="49" charset="0"/>
              </a:rPr>
              <a:t>+ </a:t>
            </a:r>
            <a:r>
              <a:rPr lang="en-US" sz="2400" b="0" dirty="0" err="1">
                <a:solidFill>
                  <a:srgbClr val="CCCCCC"/>
                </a:solidFill>
                <a:effectLst/>
                <a:highlight>
                  <a:srgbClr val="1F1F1F"/>
                </a:highlight>
                <a:latin typeface="Menlo" panose="020B0609030804020204" pitchFamily="49" charset="0"/>
              </a:rPr>
              <a:t>test_result</a:t>
            </a:r>
            <a:r>
              <a:rPr lang="en-US" sz="2400" b="0" dirty="0">
                <a:solidFill>
                  <a:srgbClr val="CCCCCC"/>
                </a:solidFill>
                <a:effectLst/>
                <a:highlight>
                  <a:srgbClr val="1F1F1F"/>
                </a:highlight>
                <a:latin typeface="Menlo" panose="020B0609030804020204" pitchFamily="49" charset="0"/>
              </a:rPr>
              <a:t>)</a:t>
            </a:r>
          </a:p>
          <a:p>
            <a:r>
              <a:rPr lang="en-US" sz="2400" b="0" dirty="0">
                <a:solidFill>
                  <a:srgbClr val="CCCCCC"/>
                </a:solidFill>
                <a:effectLst/>
                <a:highlight>
                  <a:srgbClr val="1F1F1F"/>
                </a:highlight>
                <a:latin typeface="Menlo" panose="020B0609030804020204" pitchFamily="49" charset="0"/>
              </a:rPr>
              <a:t>   15</a:t>
            </a:r>
            <a:endParaRPr lang="en-US" sz="2400" dirty="0"/>
          </a:p>
        </p:txBody>
      </p:sp>
      <p:sp>
        <p:nvSpPr>
          <p:cNvPr id="11" name="Rectangle 10">
            <a:extLst>
              <a:ext uri="{FF2B5EF4-FFF2-40B4-BE49-F238E27FC236}">
                <a16:creationId xmlns:a16="http://schemas.microsoft.com/office/drawing/2014/main" id="{C64FBE38-D8CD-D058-DF9B-5A0142A2969B}"/>
              </a:ext>
              <a:ext uri="{C183D7F6-B498-43B3-948B-1728B52AA6E4}">
                <adec:decorative xmlns:adec="http://schemas.microsoft.com/office/drawing/2017/decorative" val="1"/>
              </a:ext>
            </a:extLst>
          </p:cNvPr>
          <p:cNvSpPr/>
          <p:nvPr/>
        </p:nvSpPr>
        <p:spPr>
          <a:xfrm>
            <a:off x="662940" y="1991885"/>
            <a:ext cx="8046720" cy="287422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descr="Step 1: Add a breakpoint on Line 10">
            <a:extLst>
              <a:ext uri="{FF2B5EF4-FFF2-40B4-BE49-F238E27FC236}">
                <a16:creationId xmlns:a16="http://schemas.microsoft.com/office/drawing/2014/main" id="{356058EC-18CD-0D67-9337-3A6D1E8048E4}"/>
              </a:ext>
            </a:extLst>
          </p:cNvPr>
          <p:cNvGrpSpPr/>
          <p:nvPr/>
        </p:nvGrpSpPr>
        <p:grpSpPr>
          <a:xfrm>
            <a:off x="200549" y="2454876"/>
            <a:ext cx="1171051" cy="760764"/>
            <a:chOff x="200549" y="2454876"/>
            <a:chExt cx="1171051" cy="760764"/>
          </a:xfrm>
        </p:grpSpPr>
        <p:sp>
          <p:nvSpPr>
            <p:cNvPr id="8" name="Oval 7">
              <a:extLst>
                <a:ext uri="{FF2B5EF4-FFF2-40B4-BE49-F238E27FC236}">
                  <a16:creationId xmlns:a16="http://schemas.microsoft.com/office/drawing/2014/main" id="{669E9544-5E91-31A5-6335-B144D80D3543}"/>
                </a:ext>
              </a:extLst>
            </p:cNvPr>
            <p:cNvSpPr/>
            <p:nvPr/>
          </p:nvSpPr>
          <p:spPr>
            <a:xfrm>
              <a:off x="914400" y="2552700"/>
              <a:ext cx="256032" cy="256032"/>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Right pointing backhand index with solid fill">
              <a:extLst>
                <a:ext uri="{FF2B5EF4-FFF2-40B4-BE49-F238E27FC236}">
                  <a16:creationId xmlns:a16="http://schemas.microsoft.com/office/drawing/2014/main" id="{0CA9841A-744A-5919-621A-D44E5E2DAA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822960" y="2667000"/>
              <a:ext cx="548640" cy="548640"/>
            </a:xfrm>
            <a:prstGeom prst="rect">
              <a:avLst/>
            </a:prstGeom>
          </p:spPr>
        </p:pic>
        <p:sp>
          <p:nvSpPr>
            <p:cNvPr id="3" name="Pentagon 2">
              <a:extLst>
                <a:ext uri="{FF2B5EF4-FFF2-40B4-BE49-F238E27FC236}">
                  <a16:creationId xmlns:a16="http://schemas.microsoft.com/office/drawing/2014/main" id="{F32190A6-8359-DDAB-E552-7A611A70A5A9}"/>
                </a:ext>
              </a:extLst>
            </p:cNvPr>
            <p:cNvSpPr>
              <a:spLocks noChangeAspect="1"/>
            </p:cNvSpPr>
            <p:nvPr/>
          </p:nvSpPr>
          <p:spPr>
            <a:xfrm>
              <a:off x="200549" y="2454876"/>
              <a:ext cx="553213" cy="457200"/>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50800" dist="38100" algn="l" rotWithShape="0">
                      <a:prstClr val="black">
                        <a:alpha val="40000"/>
                      </a:prstClr>
                    </a:outerShdw>
                  </a:effectLst>
                </a:rPr>
                <a:t>1</a:t>
              </a:r>
            </a:p>
          </p:txBody>
        </p:sp>
      </p:grpSp>
      <p:sp>
        <p:nvSpPr>
          <p:cNvPr id="4" name="Slide Number Placeholder 5">
            <a:extLst>
              <a:ext uri="{FF2B5EF4-FFF2-40B4-BE49-F238E27FC236}">
                <a16:creationId xmlns:a16="http://schemas.microsoft.com/office/drawing/2014/main" id="{241F50F1-14CE-7466-4F32-874A93D7D3A1}"/>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16</a:t>
            </a:fld>
            <a:endParaRPr lang="en-US" dirty="0"/>
          </a:p>
        </p:txBody>
      </p:sp>
    </p:spTree>
    <p:extLst>
      <p:ext uri="{BB962C8B-B14F-4D97-AF65-F5344CB8AC3E}">
        <p14:creationId xmlns:p14="http://schemas.microsoft.com/office/powerpoint/2010/main" val="2129446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showing how to activate VS Code’s debug mode.">
            <a:extLst>
              <a:ext uri="{FF2B5EF4-FFF2-40B4-BE49-F238E27FC236}">
                <a16:creationId xmlns:a16="http://schemas.microsoft.com/office/drawing/2014/main" id="{F5ED3AB7-DA94-CD06-6AD5-E9AEBA71A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83" y="1819728"/>
            <a:ext cx="8259634" cy="3218543"/>
          </a:xfrm>
          <a:prstGeom prst="rect">
            <a:avLst/>
          </a:prstGeom>
        </p:spPr>
      </p:pic>
      <p:sp>
        <p:nvSpPr>
          <p:cNvPr id="3" name="Title 2">
            <a:extLst>
              <a:ext uri="{FF2B5EF4-FFF2-40B4-BE49-F238E27FC236}">
                <a16:creationId xmlns:a16="http://schemas.microsoft.com/office/drawing/2014/main" id="{9B04AE30-6F58-1638-1412-5F2411949B9E}"/>
              </a:ext>
            </a:extLst>
          </p:cNvPr>
          <p:cNvSpPr txBox="1">
            <a:spLocks noGrp="1"/>
          </p:cNvSpPr>
          <p:nvPr>
            <p:ph type="title" idx="4294967295"/>
          </p:nvPr>
        </p:nvSpPr>
        <p:spPr>
          <a:xfrm>
            <a:off x="228600" y="228600"/>
            <a:ext cx="54864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Start the Debugger </a:t>
            </a:r>
          </a:p>
        </p:txBody>
      </p:sp>
      <p:grpSp>
        <p:nvGrpSpPr>
          <p:cNvPr id="14" name="Group 13" descr="Step 1: Select “Debug Python File” from the debugger’s dropdown selector.">
            <a:extLst>
              <a:ext uri="{FF2B5EF4-FFF2-40B4-BE49-F238E27FC236}">
                <a16:creationId xmlns:a16="http://schemas.microsoft.com/office/drawing/2014/main" id="{F5AD87DA-B372-388E-42D4-ECCB04CD83BF}"/>
              </a:ext>
            </a:extLst>
          </p:cNvPr>
          <p:cNvGrpSpPr/>
          <p:nvPr/>
        </p:nvGrpSpPr>
        <p:grpSpPr>
          <a:xfrm>
            <a:off x="4800600" y="2601084"/>
            <a:ext cx="3276600" cy="304800"/>
            <a:chOff x="4800600" y="2601084"/>
            <a:chExt cx="3276600" cy="304800"/>
          </a:xfrm>
        </p:grpSpPr>
        <p:sp>
          <p:nvSpPr>
            <p:cNvPr id="4" name="Pentagon 3">
              <a:extLst>
                <a:ext uri="{FF2B5EF4-FFF2-40B4-BE49-F238E27FC236}">
                  <a16:creationId xmlns:a16="http://schemas.microsoft.com/office/drawing/2014/main" id="{18B0191D-488F-D78E-2EB8-23D9E4FA5142}"/>
                </a:ext>
              </a:extLst>
            </p:cNvPr>
            <p:cNvSpPr/>
            <p:nvPr/>
          </p:nvSpPr>
          <p:spPr>
            <a:xfrm>
              <a:off x="4800600" y="2601084"/>
              <a:ext cx="368808" cy="304800"/>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algn="l" rotWithShape="0">
                      <a:prstClr val="black">
                        <a:alpha val="40000"/>
                      </a:prstClr>
                    </a:outerShdw>
                  </a:effectLst>
                </a:rPr>
                <a:t>1</a:t>
              </a:r>
            </a:p>
          </p:txBody>
        </p:sp>
        <p:sp>
          <p:nvSpPr>
            <p:cNvPr id="7" name="Rounded Rectangle 6">
              <a:extLst>
                <a:ext uri="{FF2B5EF4-FFF2-40B4-BE49-F238E27FC236}">
                  <a16:creationId xmlns:a16="http://schemas.microsoft.com/office/drawing/2014/main" id="{EC1CBE53-265B-9A2B-00F1-64866E21D69D}"/>
                </a:ext>
              </a:extLst>
            </p:cNvPr>
            <p:cNvSpPr/>
            <p:nvPr/>
          </p:nvSpPr>
          <p:spPr>
            <a:xfrm>
              <a:off x="5257800" y="2601084"/>
              <a:ext cx="2819400" cy="304800"/>
            </a:xfrm>
            <a:prstGeom prst="round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descr="Step 2: Click the “Debug” button">
            <a:extLst>
              <a:ext uri="{FF2B5EF4-FFF2-40B4-BE49-F238E27FC236}">
                <a16:creationId xmlns:a16="http://schemas.microsoft.com/office/drawing/2014/main" id="{E2A16CB0-405B-F61F-A20C-A2B633C5148D}"/>
              </a:ext>
            </a:extLst>
          </p:cNvPr>
          <p:cNvGrpSpPr/>
          <p:nvPr/>
        </p:nvGrpSpPr>
        <p:grpSpPr>
          <a:xfrm>
            <a:off x="6729157" y="409436"/>
            <a:ext cx="1856043" cy="1724164"/>
            <a:chOff x="6729157" y="409436"/>
            <a:chExt cx="1856043" cy="1724164"/>
          </a:xfrm>
        </p:grpSpPr>
        <p:sp>
          <p:nvSpPr>
            <p:cNvPr id="6" name="Rounded Rectangle 5">
              <a:extLst>
                <a:ext uri="{FF2B5EF4-FFF2-40B4-BE49-F238E27FC236}">
                  <a16:creationId xmlns:a16="http://schemas.microsoft.com/office/drawing/2014/main" id="{3B12443F-A505-6F73-CEA0-491365791BB0}"/>
                </a:ext>
              </a:extLst>
            </p:cNvPr>
            <p:cNvSpPr/>
            <p:nvPr/>
          </p:nvSpPr>
          <p:spPr>
            <a:xfrm>
              <a:off x="7679620" y="1819728"/>
              <a:ext cx="439560" cy="313872"/>
            </a:xfrm>
            <a:prstGeom prst="round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VS Code’s “Run Debugger” Icon">
              <a:extLst>
                <a:ext uri="{FF2B5EF4-FFF2-40B4-BE49-F238E27FC236}">
                  <a16:creationId xmlns:a16="http://schemas.microsoft.com/office/drawing/2014/main" id="{49ABEB4D-6BBA-A2AC-1C64-A890F3C42A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409436"/>
              <a:ext cx="1320800" cy="1054100"/>
            </a:xfrm>
            <a:prstGeom prst="rect">
              <a:avLst/>
            </a:prstGeom>
          </p:spPr>
        </p:pic>
        <p:sp>
          <p:nvSpPr>
            <p:cNvPr id="10" name="Rounded Rectangle 9">
              <a:extLst>
                <a:ext uri="{FF2B5EF4-FFF2-40B4-BE49-F238E27FC236}">
                  <a16:creationId xmlns:a16="http://schemas.microsoft.com/office/drawing/2014/main" id="{B10EB7B8-928D-4CAC-7E7C-16935D63D443}"/>
                </a:ext>
              </a:extLst>
            </p:cNvPr>
            <p:cNvSpPr/>
            <p:nvPr/>
          </p:nvSpPr>
          <p:spPr>
            <a:xfrm>
              <a:off x="7213600" y="409436"/>
              <a:ext cx="1371600" cy="1054100"/>
            </a:xfrm>
            <a:prstGeom prst="roundRect">
              <a:avLst>
                <a:gd name="adj" fmla="val 7110"/>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70204E6-7BC7-1144-F702-AA76DB9E6909}"/>
                </a:ext>
              </a:extLst>
            </p:cNvPr>
            <p:cNvCxnSpPr>
              <a:stCxn id="6" idx="0"/>
              <a:endCxn id="10" idx="2"/>
            </p:cNvCxnSpPr>
            <p:nvPr/>
          </p:nvCxnSpPr>
          <p:spPr>
            <a:xfrm flipV="1">
              <a:off x="7899400" y="1463536"/>
              <a:ext cx="0" cy="356192"/>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3" name="Pentagon 12">
              <a:extLst>
                <a:ext uri="{FF2B5EF4-FFF2-40B4-BE49-F238E27FC236}">
                  <a16:creationId xmlns:a16="http://schemas.microsoft.com/office/drawing/2014/main" id="{A932BAFC-067D-1D4E-8FAB-C6C70E334A67}"/>
                </a:ext>
              </a:extLst>
            </p:cNvPr>
            <p:cNvSpPr/>
            <p:nvPr/>
          </p:nvSpPr>
          <p:spPr>
            <a:xfrm>
              <a:off x="6729157" y="784086"/>
              <a:ext cx="368808" cy="304800"/>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algn="l" rotWithShape="0">
                      <a:prstClr val="black">
                        <a:alpha val="40000"/>
                      </a:prstClr>
                    </a:outerShdw>
                  </a:effectLst>
                </a:rPr>
                <a:t>2</a:t>
              </a:r>
            </a:p>
          </p:txBody>
        </p:sp>
      </p:grpSp>
      <p:sp>
        <p:nvSpPr>
          <p:cNvPr id="5" name="Slide Number Placeholder 5">
            <a:extLst>
              <a:ext uri="{FF2B5EF4-FFF2-40B4-BE49-F238E27FC236}">
                <a16:creationId xmlns:a16="http://schemas.microsoft.com/office/drawing/2014/main" id="{4B469831-2BFD-870E-2803-C666CFEA36AE}"/>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17</a:t>
            </a:fld>
            <a:endParaRPr lang="en-US" dirty="0"/>
          </a:p>
        </p:txBody>
      </p:sp>
    </p:spTree>
    <p:extLst>
      <p:ext uri="{BB962C8B-B14F-4D97-AF65-F5344CB8AC3E}">
        <p14:creationId xmlns:p14="http://schemas.microsoft.com/office/powerpoint/2010/main" val="2886519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5A7CCB-A3C5-21E5-7648-7CCB215C0024}"/>
              </a:ext>
            </a:extLst>
          </p:cNvPr>
          <p:cNvSpPr txBox="1">
            <a:spLocks noGrp="1"/>
          </p:cNvSpPr>
          <p:nvPr>
            <p:ph type="title" idx="4294967295"/>
          </p:nvPr>
        </p:nvSpPr>
        <p:spPr>
          <a:xfrm>
            <a:off x="228600" y="228600"/>
            <a:ext cx="79248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Python Interpreter Error</a:t>
            </a:r>
          </a:p>
        </p:txBody>
      </p:sp>
      <p:pic>
        <p:nvPicPr>
          <p:cNvPr id="7" name="Picture 6" descr="A screenshot of an error message that reads “The debugger in the python extension no longer supports ptyhon versions minor than 3.7”">
            <a:extLst>
              <a:ext uri="{FF2B5EF4-FFF2-40B4-BE49-F238E27FC236}">
                <a16:creationId xmlns:a16="http://schemas.microsoft.com/office/drawing/2014/main" id="{39C77D9F-E593-EFE2-05E3-648BABA83408}"/>
              </a:ext>
            </a:extLst>
          </p:cNvPr>
          <p:cNvPicPr>
            <a:picLocks noChangeAspect="1"/>
          </p:cNvPicPr>
          <p:nvPr/>
        </p:nvPicPr>
        <p:blipFill rotWithShape="1">
          <a:blip r:embed="rId3">
            <a:extLst>
              <a:ext uri="{28A0092B-C50C-407E-A947-70E740481C1C}">
                <a14:useLocalDpi xmlns:a14="http://schemas.microsoft.com/office/drawing/2010/main" val="0"/>
              </a:ext>
            </a:extLst>
          </a:blip>
          <a:srcRect l="34313" t="67620" r="34314" b="3791"/>
          <a:stretch/>
        </p:blipFill>
        <p:spPr>
          <a:xfrm>
            <a:off x="1289538" y="2095500"/>
            <a:ext cx="6564923" cy="2667000"/>
          </a:xfrm>
          <a:prstGeom prst="rect">
            <a:avLst/>
          </a:prstGeom>
          <a:ln>
            <a:noFill/>
          </a:ln>
          <a:effectLst>
            <a:outerShdw blurRad="292100" dist="139700" dir="2700000" algn="tl" rotWithShape="0">
              <a:srgbClr val="333333">
                <a:alpha val="65000"/>
              </a:srgbClr>
            </a:outerShdw>
          </a:effectLst>
        </p:spPr>
      </p:pic>
      <p:sp>
        <p:nvSpPr>
          <p:cNvPr id="2" name="Slide Number Placeholder 5">
            <a:extLst>
              <a:ext uri="{FF2B5EF4-FFF2-40B4-BE49-F238E27FC236}">
                <a16:creationId xmlns:a16="http://schemas.microsoft.com/office/drawing/2014/main" id="{C456DE77-9A76-CFE3-099E-E71D7F6DE109}"/>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18</a:t>
            </a:fld>
            <a:endParaRPr lang="en-US" dirty="0"/>
          </a:p>
        </p:txBody>
      </p:sp>
    </p:spTree>
    <p:extLst>
      <p:ext uri="{BB962C8B-B14F-4D97-AF65-F5344CB8AC3E}">
        <p14:creationId xmlns:p14="http://schemas.microsoft.com/office/powerpoint/2010/main" val="2117577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FCD51-176F-FD13-8EE3-735D63307311}"/>
              </a:ext>
            </a:extLst>
          </p:cNvPr>
          <p:cNvSpPr txBox="1">
            <a:spLocks noGrp="1"/>
          </p:cNvSpPr>
          <p:nvPr>
            <p:ph type="title" idx="4294967295"/>
          </p:nvPr>
        </p:nvSpPr>
        <p:spPr>
          <a:xfrm>
            <a:off x="228600" y="228600"/>
            <a:ext cx="79248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List Python Interpreters</a:t>
            </a:r>
          </a:p>
        </p:txBody>
      </p:sp>
      <p:pic>
        <p:nvPicPr>
          <p:cNvPr id="4" name="Picture 3" descr="A screenshot showing how to open a new terminal in VS Code by clicking the menu dropdown, then Terminal, and finally New Terminal. ">
            <a:extLst>
              <a:ext uri="{FF2B5EF4-FFF2-40B4-BE49-F238E27FC236}">
                <a16:creationId xmlns:a16="http://schemas.microsoft.com/office/drawing/2014/main" id="{D737C4CB-4DA2-C154-0809-8AD0CD9F8C47}"/>
              </a:ext>
            </a:extLst>
          </p:cNvPr>
          <p:cNvPicPr>
            <a:picLocks noChangeAspect="1"/>
          </p:cNvPicPr>
          <p:nvPr/>
        </p:nvPicPr>
        <p:blipFill rotWithShape="1">
          <a:blip r:embed="rId3">
            <a:extLst>
              <a:ext uri="{28A0092B-C50C-407E-A947-70E740481C1C}">
                <a14:useLocalDpi xmlns:a14="http://schemas.microsoft.com/office/drawing/2010/main" val="0"/>
              </a:ext>
            </a:extLst>
          </a:blip>
          <a:srcRect b="55362"/>
          <a:stretch/>
        </p:blipFill>
        <p:spPr>
          <a:xfrm>
            <a:off x="762000" y="1115946"/>
            <a:ext cx="4800600" cy="2044749"/>
          </a:xfrm>
          <a:prstGeom prst="rect">
            <a:avLst/>
          </a:prstGeom>
        </p:spPr>
      </p:pic>
      <p:grpSp>
        <p:nvGrpSpPr>
          <p:cNvPr id="9" name="Group 8" descr="A screenshot of a terminal session where a user is checking the installed version of Python.">
            <a:extLst>
              <a:ext uri="{FF2B5EF4-FFF2-40B4-BE49-F238E27FC236}">
                <a16:creationId xmlns:a16="http://schemas.microsoft.com/office/drawing/2014/main" id="{05C6838F-5171-F42C-0A92-F1D8068D472E}"/>
              </a:ext>
            </a:extLst>
          </p:cNvPr>
          <p:cNvGrpSpPr/>
          <p:nvPr/>
        </p:nvGrpSpPr>
        <p:grpSpPr>
          <a:xfrm>
            <a:off x="2438400" y="3201041"/>
            <a:ext cx="6224588" cy="2857143"/>
            <a:chOff x="2919412" y="3223732"/>
            <a:chExt cx="6224588" cy="2857143"/>
          </a:xfrm>
        </p:grpSpPr>
        <p:sp>
          <p:nvSpPr>
            <p:cNvPr id="8" name="Rectangle 7">
              <a:extLst>
                <a:ext uri="{FF2B5EF4-FFF2-40B4-BE49-F238E27FC236}">
                  <a16:creationId xmlns:a16="http://schemas.microsoft.com/office/drawing/2014/main" id="{A5C1C65E-CF52-AE35-2CF9-82F5B31A38E1}"/>
                </a:ext>
              </a:extLst>
            </p:cNvPr>
            <p:cNvSpPr/>
            <p:nvPr/>
          </p:nvSpPr>
          <p:spPr>
            <a:xfrm>
              <a:off x="2919412" y="3268093"/>
              <a:ext cx="2352675" cy="26534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F6439A9-BECF-5274-A524-0C679C4258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3223732"/>
              <a:ext cx="6172200" cy="592588"/>
            </a:xfrm>
            <a:prstGeom prst="rect">
              <a:avLst/>
            </a:prstGeom>
          </p:spPr>
        </p:pic>
        <p:sp>
          <p:nvSpPr>
            <p:cNvPr id="7" name="Rectangle 6">
              <a:extLst>
                <a:ext uri="{FF2B5EF4-FFF2-40B4-BE49-F238E27FC236}">
                  <a16:creationId xmlns:a16="http://schemas.microsoft.com/office/drawing/2014/main" id="{6FD3C892-42E6-1B3D-2FAC-48E87B62C2A1}"/>
                </a:ext>
              </a:extLst>
            </p:cNvPr>
            <p:cNvSpPr/>
            <p:nvPr/>
          </p:nvSpPr>
          <p:spPr>
            <a:xfrm>
              <a:off x="2971800" y="3682731"/>
              <a:ext cx="6172200" cy="2398144"/>
            </a:xfrm>
            <a:prstGeom prst="rect">
              <a:avLst/>
            </a:prstGeom>
            <a:solidFill>
              <a:srgbClr val="18181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125000"/>
                </a:lnSpc>
              </a:pPr>
              <a:r>
                <a:rPr lang="en-US" sz="1600" dirty="0">
                  <a:solidFill>
                    <a:srgbClr val="F28570"/>
                  </a:solidFill>
                  <a:effectLst>
                    <a:outerShdw blurRad="50800" dist="38100" algn="l" rotWithShape="0">
                      <a:prstClr val="black">
                        <a:alpha val="40000"/>
                      </a:prstClr>
                    </a:outerShdw>
                  </a:effectLst>
                </a:rPr>
                <a:t> [user]$</a:t>
              </a:r>
              <a:r>
                <a:rPr lang="en-US" sz="1600" dirty="0">
                  <a:solidFill>
                    <a:schemeClr val="bg1"/>
                  </a:solidFill>
                  <a:effectLst>
                    <a:outerShdw blurRad="50800" dist="38100" algn="l" rotWithShape="0">
                      <a:prstClr val="black">
                        <a:alpha val="40000"/>
                      </a:prstClr>
                    </a:outerShdw>
                  </a:effectLst>
                </a:rPr>
                <a:t>  python3 --version</a:t>
              </a:r>
            </a:p>
            <a:p>
              <a:pPr>
                <a:lnSpc>
                  <a:spcPct val="125000"/>
                </a:lnSpc>
              </a:pPr>
              <a:r>
                <a:rPr lang="en-US" sz="1600" dirty="0">
                  <a:solidFill>
                    <a:schemeClr val="bg1"/>
                  </a:solidFill>
                  <a:effectLst>
                    <a:outerShdw blurRad="50800" dist="38100" algn="l" rotWithShape="0">
                      <a:prstClr val="black">
                        <a:alpha val="40000"/>
                      </a:prstClr>
                    </a:outerShdw>
                  </a:effectLst>
                </a:rPr>
                <a:t>     Python 3.6.8</a:t>
              </a:r>
            </a:p>
            <a:p>
              <a:pPr>
                <a:lnSpc>
                  <a:spcPct val="125000"/>
                </a:lnSpc>
              </a:pPr>
              <a:r>
                <a:rPr lang="en-US" sz="1600" dirty="0">
                  <a:solidFill>
                    <a:srgbClr val="F28570"/>
                  </a:solidFill>
                  <a:effectLst>
                    <a:outerShdw blurRad="50800" dist="38100" algn="l" rotWithShape="0">
                      <a:prstClr val="black">
                        <a:alpha val="40000"/>
                      </a:prstClr>
                    </a:outerShdw>
                  </a:effectLst>
                </a:rPr>
                <a:t> [user]$  </a:t>
              </a:r>
              <a:r>
                <a:rPr lang="en-US" sz="1600" dirty="0">
                  <a:solidFill>
                    <a:schemeClr val="bg1"/>
                  </a:solidFill>
                  <a:effectLst>
                    <a:outerShdw blurRad="50800" dist="38100" algn="l" rotWithShape="0">
                      <a:prstClr val="black">
                        <a:alpha val="40000"/>
                      </a:prstClr>
                    </a:outerShdw>
                  </a:effectLst>
                </a:rPr>
                <a:t>load anaconda </a:t>
              </a:r>
            </a:p>
            <a:p>
              <a:pPr>
                <a:lnSpc>
                  <a:spcPct val="125000"/>
                </a:lnSpc>
              </a:pPr>
              <a:r>
                <a:rPr lang="en-US" sz="1600" dirty="0">
                  <a:solidFill>
                    <a:srgbClr val="F28570"/>
                  </a:solidFill>
                  <a:effectLst>
                    <a:outerShdw blurRad="50800" dist="38100" algn="l" rotWithShape="0">
                      <a:prstClr val="black">
                        <a:alpha val="40000"/>
                      </a:prstClr>
                    </a:outerShdw>
                  </a:effectLst>
                </a:rPr>
                <a:t> (base) [user]$   </a:t>
              </a:r>
              <a:r>
                <a:rPr lang="en-US" sz="1600" dirty="0">
                  <a:solidFill>
                    <a:schemeClr val="bg1"/>
                  </a:solidFill>
                  <a:effectLst>
                    <a:outerShdw blurRad="50800" dist="38100" algn="l" rotWithShape="0">
                      <a:prstClr val="black">
                        <a:alpha val="40000"/>
                      </a:prstClr>
                    </a:outerShdw>
                  </a:effectLst>
                </a:rPr>
                <a:t>python3 --version</a:t>
              </a:r>
            </a:p>
            <a:p>
              <a:pPr>
                <a:lnSpc>
                  <a:spcPct val="125000"/>
                </a:lnSpc>
              </a:pPr>
              <a:r>
                <a:rPr lang="en-US" sz="1600" dirty="0">
                  <a:solidFill>
                    <a:schemeClr val="bg1"/>
                  </a:solidFill>
                  <a:effectLst>
                    <a:outerShdw blurRad="50800" dist="38100" algn="l" rotWithShape="0">
                      <a:prstClr val="black">
                        <a:alpha val="40000"/>
                      </a:prstClr>
                    </a:outerShdw>
                  </a:effectLst>
                </a:rPr>
                <a:t>     Python 3.11</a:t>
              </a:r>
            </a:p>
            <a:p>
              <a:pPr>
                <a:lnSpc>
                  <a:spcPct val="125000"/>
                </a:lnSpc>
              </a:pPr>
              <a:r>
                <a:rPr lang="en-US" sz="1600" dirty="0">
                  <a:solidFill>
                    <a:srgbClr val="F28570"/>
                  </a:solidFill>
                  <a:effectLst>
                    <a:outerShdw blurRad="50800" dist="38100" algn="l" rotWithShape="0">
                      <a:prstClr val="black">
                        <a:alpha val="40000"/>
                      </a:prstClr>
                    </a:outerShdw>
                  </a:effectLst>
                </a:rPr>
                <a:t> (base) [user]$ </a:t>
              </a:r>
              <a:r>
                <a:rPr lang="en-US" sz="1600" dirty="0">
                  <a:solidFill>
                    <a:schemeClr val="bg1"/>
                  </a:solidFill>
                  <a:effectLst>
                    <a:outerShdw blurRad="50800" dist="38100" algn="l" rotWithShape="0">
                      <a:prstClr val="black">
                        <a:alpha val="40000"/>
                      </a:prstClr>
                    </a:outerShdw>
                  </a:effectLst>
                </a:rPr>
                <a:t>which python3 </a:t>
              </a:r>
            </a:p>
            <a:p>
              <a:pPr>
                <a:lnSpc>
                  <a:spcPct val="125000"/>
                </a:lnSpc>
              </a:pPr>
              <a:r>
                <a:rPr lang="en-US" sz="1600" dirty="0">
                  <a:solidFill>
                    <a:schemeClr val="bg1"/>
                  </a:solidFill>
                  <a:effectLst>
                    <a:outerShdw blurRad="50800" dist="38100" algn="l" rotWithShape="0">
                      <a:prstClr val="black">
                        <a:alpha val="40000"/>
                      </a:prstClr>
                    </a:outerShdw>
                  </a:effectLst>
                </a:rPr>
                <a:t>     /anaconda/path-to-python-here</a:t>
              </a:r>
            </a:p>
          </p:txBody>
        </p:sp>
      </p:grpSp>
      <p:sp>
        <p:nvSpPr>
          <p:cNvPr id="3" name="Pentagon 2">
            <a:extLst>
              <a:ext uri="{FF2B5EF4-FFF2-40B4-BE49-F238E27FC236}">
                <a16:creationId xmlns:a16="http://schemas.microsoft.com/office/drawing/2014/main" id="{E47A6048-2069-56A7-0EE2-DE51D8793C80}"/>
              </a:ext>
            </a:extLst>
          </p:cNvPr>
          <p:cNvSpPr/>
          <p:nvPr/>
        </p:nvSpPr>
        <p:spPr>
          <a:xfrm>
            <a:off x="393192" y="1129630"/>
            <a:ext cx="368808" cy="304800"/>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algn="l" rotWithShape="0">
                    <a:prstClr val="black">
                      <a:alpha val="40000"/>
                    </a:prstClr>
                  </a:outerShdw>
                </a:effectLst>
              </a:rPr>
              <a:t>1</a:t>
            </a:r>
          </a:p>
        </p:txBody>
      </p:sp>
      <p:sp>
        <p:nvSpPr>
          <p:cNvPr id="5" name="Pentagon 4">
            <a:extLst>
              <a:ext uri="{FF2B5EF4-FFF2-40B4-BE49-F238E27FC236}">
                <a16:creationId xmlns:a16="http://schemas.microsoft.com/office/drawing/2014/main" id="{C348B09E-B518-F138-FB18-7445A53A80C5}"/>
              </a:ext>
            </a:extLst>
          </p:cNvPr>
          <p:cNvSpPr/>
          <p:nvPr/>
        </p:nvSpPr>
        <p:spPr>
          <a:xfrm>
            <a:off x="792892" y="2568109"/>
            <a:ext cx="368808" cy="304800"/>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algn="l" rotWithShape="0">
                    <a:prstClr val="black">
                      <a:alpha val="40000"/>
                    </a:prstClr>
                  </a:outerShdw>
                </a:effectLst>
              </a:rPr>
              <a:t>2</a:t>
            </a:r>
          </a:p>
        </p:txBody>
      </p:sp>
      <p:sp>
        <p:nvSpPr>
          <p:cNvPr id="10" name="Pentagon 9">
            <a:extLst>
              <a:ext uri="{FF2B5EF4-FFF2-40B4-BE49-F238E27FC236}">
                <a16:creationId xmlns:a16="http://schemas.microsoft.com/office/drawing/2014/main" id="{B1BEC642-51FA-633D-8EAF-1270E181FFE2}"/>
              </a:ext>
            </a:extLst>
          </p:cNvPr>
          <p:cNvSpPr/>
          <p:nvPr/>
        </p:nvSpPr>
        <p:spPr>
          <a:xfrm flipH="1">
            <a:off x="5224684" y="2568109"/>
            <a:ext cx="368808" cy="304800"/>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algn="l" rotWithShape="0">
                    <a:prstClr val="black">
                      <a:alpha val="40000"/>
                    </a:prstClr>
                  </a:outerShdw>
                </a:effectLst>
              </a:rPr>
              <a:t>3</a:t>
            </a:r>
          </a:p>
        </p:txBody>
      </p:sp>
      <p:sp>
        <p:nvSpPr>
          <p:cNvPr id="11" name="Rounded Rectangle 10">
            <a:extLst>
              <a:ext uri="{FF2B5EF4-FFF2-40B4-BE49-F238E27FC236}">
                <a16:creationId xmlns:a16="http://schemas.microsoft.com/office/drawing/2014/main" id="{C8822E15-3AFA-3F79-04FB-4E91A204FE01}"/>
              </a:ext>
            </a:extLst>
          </p:cNvPr>
          <p:cNvSpPr/>
          <p:nvPr/>
        </p:nvSpPr>
        <p:spPr>
          <a:xfrm>
            <a:off x="823362" y="1136891"/>
            <a:ext cx="307446" cy="325883"/>
          </a:xfrm>
          <a:prstGeom prst="round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591A11A2-5168-F685-B674-1DE7461B19D6}"/>
              </a:ext>
            </a:extLst>
          </p:cNvPr>
          <p:cNvSpPr/>
          <p:nvPr/>
        </p:nvSpPr>
        <p:spPr>
          <a:xfrm>
            <a:off x="2988590" y="2547026"/>
            <a:ext cx="2205202" cy="325883"/>
          </a:xfrm>
          <a:prstGeom prst="round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entagon 17">
            <a:extLst>
              <a:ext uri="{FF2B5EF4-FFF2-40B4-BE49-F238E27FC236}">
                <a16:creationId xmlns:a16="http://schemas.microsoft.com/office/drawing/2014/main" id="{37252026-209F-71D0-8895-3EF138F9374E}"/>
              </a:ext>
            </a:extLst>
          </p:cNvPr>
          <p:cNvSpPr/>
          <p:nvPr/>
        </p:nvSpPr>
        <p:spPr>
          <a:xfrm>
            <a:off x="2201765" y="5272850"/>
            <a:ext cx="368808" cy="304800"/>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algn="l" rotWithShape="0">
                    <a:prstClr val="black">
                      <a:alpha val="40000"/>
                    </a:prstClr>
                  </a:outerShdw>
                </a:effectLst>
              </a:rPr>
              <a:t>5</a:t>
            </a:r>
          </a:p>
        </p:txBody>
      </p:sp>
      <p:sp>
        <p:nvSpPr>
          <p:cNvPr id="19" name="Pentagon 18">
            <a:extLst>
              <a:ext uri="{FF2B5EF4-FFF2-40B4-BE49-F238E27FC236}">
                <a16:creationId xmlns:a16="http://schemas.microsoft.com/office/drawing/2014/main" id="{2BF4B0AA-610A-5719-D518-FF23C05DCD14}"/>
              </a:ext>
            </a:extLst>
          </p:cNvPr>
          <p:cNvSpPr/>
          <p:nvPr/>
        </p:nvSpPr>
        <p:spPr>
          <a:xfrm>
            <a:off x="2158701" y="4335116"/>
            <a:ext cx="368808" cy="304800"/>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algn="l" rotWithShape="0">
                    <a:prstClr val="black">
                      <a:alpha val="40000"/>
                    </a:prstClr>
                  </a:outerShdw>
                </a:effectLst>
              </a:rPr>
              <a:t>4</a:t>
            </a:r>
          </a:p>
        </p:txBody>
      </p:sp>
      <p:sp>
        <p:nvSpPr>
          <p:cNvPr id="13" name="Slide Number Placeholder 5">
            <a:extLst>
              <a:ext uri="{FF2B5EF4-FFF2-40B4-BE49-F238E27FC236}">
                <a16:creationId xmlns:a16="http://schemas.microsoft.com/office/drawing/2014/main" id="{AF7BBC3A-1D22-89CA-487F-DA9549D46128}"/>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19</a:t>
            </a:fld>
            <a:endParaRPr lang="en-US" dirty="0"/>
          </a:p>
        </p:txBody>
      </p:sp>
    </p:spTree>
    <p:extLst>
      <p:ext uri="{BB962C8B-B14F-4D97-AF65-F5344CB8AC3E}">
        <p14:creationId xmlns:p14="http://schemas.microsoft.com/office/powerpoint/2010/main" val="4266611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ful mountains and lake">
            <a:extLst>
              <a:ext uri="{FF2B5EF4-FFF2-40B4-BE49-F238E27FC236}">
                <a16:creationId xmlns:a16="http://schemas.microsoft.com/office/drawing/2014/main" id="{2E2F5D57-7FE2-85C9-6B2A-2A04A6F82D77}"/>
              </a:ext>
            </a:extLst>
          </p:cNvPr>
          <p:cNvPicPr>
            <a:picLocks noGrp="1" noRot="1" noChangeAspect="1" noMove="1" noResize="1" noEditPoints="1" noAdjustHandles="1" noChangeArrowheads="1" noChangeShapeType="1" noCrop="1"/>
          </p:cNvPicPr>
          <p:nvPr/>
        </p:nvPicPr>
        <p:blipFill>
          <a:blip r:embed="rId3">
            <a:alphaModFix amt="25000"/>
          </a:blip>
          <a:srcRect t="25263"/>
          <a:stretch/>
        </p:blipFill>
        <p:spPr>
          <a:xfrm>
            <a:off x="15" y="858211"/>
            <a:ext cx="9143985" cy="5142539"/>
          </a:xfrm>
          <a:prstGeom prst="rect">
            <a:avLst/>
          </a:prstGeom>
        </p:spPr>
      </p:pic>
      <p:sp>
        <p:nvSpPr>
          <p:cNvPr id="6" name="Title 5">
            <a:extLst>
              <a:ext uri="{FF2B5EF4-FFF2-40B4-BE49-F238E27FC236}">
                <a16:creationId xmlns:a16="http://schemas.microsoft.com/office/drawing/2014/main" id="{BCDFF52A-02DF-E45E-EA2E-4E3D4EEBA71E}"/>
              </a:ext>
            </a:extLst>
          </p:cNvPr>
          <p:cNvSpPr txBox="1">
            <a:spLocks noGrp="1"/>
          </p:cNvSpPr>
          <p:nvPr>
            <p:ph type="title" idx="4294967295"/>
          </p:nvPr>
        </p:nvSpPr>
        <p:spPr>
          <a:xfrm>
            <a:off x="2011384" y="972018"/>
            <a:ext cx="5121233"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chemeClr val="tx1"/>
                </a:solidFill>
                <a:effectLst/>
                <a:uLnTx/>
                <a:uFillTx/>
                <a:latin typeface="Atkinson Hyperlegible" pitchFamily="2" charset="0"/>
                <a:ea typeface="+mn-ea"/>
                <a:cs typeface="+mn-cs"/>
              </a:rPr>
              <a:t>Meet the User Support Team</a:t>
            </a:r>
          </a:p>
        </p:txBody>
      </p:sp>
      <p:grpSp>
        <p:nvGrpSpPr>
          <p:cNvPr id="16" name="Group 15" descr="A photo of the User Support Team.&#10;The top row (left to right) is Layla Freeborn, Brandon Reyes, Andy Monaghan, and Michael Schneider. &#10;The bottom row (left to right) is John Reiland, Dylan Gottlieb, Mohal Khandelwal, and Ragan Lee.">
            <a:extLst>
              <a:ext uri="{FF2B5EF4-FFF2-40B4-BE49-F238E27FC236}">
                <a16:creationId xmlns:a16="http://schemas.microsoft.com/office/drawing/2014/main" id="{125AF1B0-D8A7-0C23-DE18-C13008317D1D}"/>
              </a:ext>
            </a:extLst>
          </p:cNvPr>
          <p:cNvGrpSpPr/>
          <p:nvPr/>
        </p:nvGrpSpPr>
        <p:grpSpPr>
          <a:xfrm>
            <a:off x="983869" y="1649314"/>
            <a:ext cx="7176260" cy="3559368"/>
            <a:chOff x="1309718" y="1306154"/>
            <a:chExt cx="9568346" cy="4745824"/>
          </a:xfrm>
        </p:grpSpPr>
        <p:pic>
          <p:nvPicPr>
            <p:cNvPr id="3" name="Picture 2" descr="A person in a red blouse&#10;&#10;Description automatically generated">
              <a:extLst>
                <a:ext uri="{FF2B5EF4-FFF2-40B4-BE49-F238E27FC236}">
                  <a16:creationId xmlns:a16="http://schemas.microsoft.com/office/drawing/2014/main" id="{4A101CF4-716B-84EC-F577-5235976630C5}"/>
                </a:ext>
              </a:extLst>
            </p:cNvPr>
            <p:cNvPicPr>
              <a:picLocks noChangeAspect="1"/>
            </p:cNvPicPr>
            <p:nvPr/>
          </p:nvPicPr>
          <p:blipFill>
            <a:blip r:embed="rId4"/>
            <a:stretch>
              <a:fillRect/>
            </a:stretch>
          </p:blipFill>
          <p:spPr>
            <a:xfrm>
              <a:off x="1309718" y="1374009"/>
              <a:ext cx="1529553" cy="1920834"/>
            </a:xfrm>
            <a:prstGeom prst="rect">
              <a:avLst/>
            </a:prstGeom>
          </p:spPr>
        </p:pic>
        <p:pic>
          <p:nvPicPr>
            <p:cNvPr id="7" name="Picture 6" descr="A person in a blue shirt and tie&#10;&#10;Description automatically generated">
              <a:extLst>
                <a:ext uri="{FF2B5EF4-FFF2-40B4-BE49-F238E27FC236}">
                  <a16:creationId xmlns:a16="http://schemas.microsoft.com/office/drawing/2014/main" id="{3C04B7E9-578E-C51B-0814-B5F6BD3EAD14}"/>
                </a:ext>
              </a:extLst>
            </p:cNvPr>
            <p:cNvPicPr>
              <a:picLocks noChangeAspect="1"/>
            </p:cNvPicPr>
            <p:nvPr/>
          </p:nvPicPr>
          <p:blipFill>
            <a:blip r:embed="rId5"/>
            <a:srcRect l="9188" r="13254" b="3616"/>
            <a:stretch/>
          </p:blipFill>
          <p:spPr>
            <a:xfrm>
              <a:off x="3987950" y="1367272"/>
              <a:ext cx="1529553" cy="1899826"/>
            </a:xfrm>
            <a:prstGeom prst="rect">
              <a:avLst/>
            </a:prstGeom>
          </p:spPr>
        </p:pic>
        <p:pic>
          <p:nvPicPr>
            <p:cNvPr id="9" name="Picture 8" descr="A person with glasses smiling&#10;&#10;Description automatically generated">
              <a:extLst>
                <a:ext uri="{FF2B5EF4-FFF2-40B4-BE49-F238E27FC236}">
                  <a16:creationId xmlns:a16="http://schemas.microsoft.com/office/drawing/2014/main" id="{6852E715-CC47-3DF4-05B8-B1BF1E9E6D8A}"/>
                </a:ext>
              </a:extLst>
            </p:cNvPr>
            <p:cNvPicPr>
              <a:picLocks noChangeAspect="1"/>
            </p:cNvPicPr>
            <p:nvPr/>
          </p:nvPicPr>
          <p:blipFill>
            <a:blip r:embed="rId6"/>
            <a:srcRect l="4260" t="2962" r="1259" b="6761"/>
            <a:stretch/>
          </p:blipFill>
          <p:spPr>
            <a:xfrm>
              <a:off x="6666182" y="1367272"/>
              <a:ext cx="1529554" cy="1882899"/>
            </a:xfrm>
            <a:prstGeom prst="rect">
              <a:avLst/>
            </a:prstGeom>
          </p:spPr>
        </p:pic>
        <p:pic>
          <p:nvPicPr>
            <p:cNvPr id="12" name="Picture 11" descr="A person taking a selfie&#10;&#10;Description automatically generated">
              <a:extLst>
                <a:ext uri="{FF2B5EF4-FFF2-40B4-BE49-F238E27FC236}">
                  <a16:creationId xmlns:a16="http://schemas.microsoft.com/office/drawing/2014/main" id="{691C66EC-62C6-F6EA-56D2-E087FC072028}"/>
                </a:ext>
              </a:extLst>
            </p:cNvPr>
            <p:cNvPicPr>
              <a:picLocks noChangeAspect="1"/>
            </p:cNvPicPr>
            <p:nvPr/>
          </p:nvPicPr>
          <p:blipFill>
            <a:blip r:embed="rId7"/>
            <a:srcRect l="9844" r="8704"/>
            <a:stretch/>
          </p:blipFill>
          <p:spPr>
            <a:xfrm>
              <a:off x="9344415" y="1306154"/>
              <a:ext cx="1533649" cy="1882899"/>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73EF5283-2A79-97D5-CBC7-912DFCFD8E6F}"/>
                </a:ext>
              </a:extLst>
            </p:cNvPr>
            <p:cNvPicPr>
              <a:picLocks noChangeAspect="1"/>
            </p:cNvPicPr>
            <p:nvPr/>
          </p:nvPicPr>
          <p:blipFill>
            <a:blip r:embed="rId8"/>
            <a:srcRect l="-765" t="12365" r="15595" b="7416"/>
            <a:stretch/>
          </p:blipFill>
          <p:spPr>
            <a:xfrm>
              <a:off x="1309718" y="4126860"/>
              <a:ext cx="1529553" cy="1920834"/>
            </a:xfrm>
            <a:prstGeom prst="rect">
              <a:avLst/>
            </a:prstGeom>
          </p:spPr>
        </p:pic>
        <p:pic>
          <p:nvPicPr>
            <p:cNvPr id="4" name="Picture 3" descr="A person in a white shirt and tie&#10;&#10;Description automatically generated">
              <a:extLst>
                <a:ext uri="{FF2B5EF4-FFF2-40B4-BE49-F238E27FC236}">
                  <a16:creationId xmlns:a16="http://schemas.microsoft.com/office/drawing/2014/main" id="{F66F9408-D192-FBB2-C8C1-668F7CE9E684}"/>
                </a:ext>
              </a:extLst>
            </p:cNvPr>
            <p:cNvPicPr>
              <a:picLocks noChangeAspect="1"/>
            </p:cNvPicPr>
            <p:nvPr/>
          </p:nvPicPr>
          <p:blipFill>
            <a:blip r:embed="rId9"/>
            <a:srcRect l="12500" r="18782" b="13315"/>
            <a:stretch/>
          </p:blipFill>
          <p:spPr>
            <a:xfrm>
              <a:off x="3987950" y="4131144"/>
              <a:ext cx="1531057" cy="1920834"/>
            </a:xfrm>
            <a:prstGeom prst="rect">
              <a:avLst/>
            </a:prstGeom>
          </p:spPr>
        </p:pic>
        <p:pic>
          <p:nvPicPr>
            <p:cNvPr id="11" name="Picture 10" descr="A person standing on a boat in front of a city&#10;&#10;Description automatically generated">
              <a:extLst>
                <a:ext uri="{FF2B5EF4-FFF2-40B4-BE49-F238E27FC236}">
                  <a16:creationId xmlns:a16="http://schemas.microsoft.com/office/drawing/2014/main" id="{EB5E389A-3CEA-1F3E-CC10-45D4CF490A61}"/>
                </a:ext>
              </a:extLst>
            </p:cNvPr>
            <p:cNvPicPr>
              <a:picLocks noChangeAspect="1"/>
            </p:cNvPicPr>
            <p:nvPr/>
          </p:nvPicPr>
          <p:blipFill rotWithShape="1">
            <a:blip r:embed="rId10"/>
            <a:srcRect l="25438" t="46837" r="25345" b="7410"/>
            <a:stretch/>
          </p:blipFill>
          <p:spPr>
            <a:xfrm>
              <a:off x="6664679" y="4131143"/>
              <a:ext cx="1531057" cy="1920835"/>
            </a:xfrm>
            <a:prstGeom prst="rect">
              <a:avLst/>
            </a:prstGeom>
          </p:spPr>
        </p:pic>
        <p:pic>
          <p:nvPicPr>
            <p:cNvPr id="15" name="Picture 14" descr="A person in a green dress&#10;&#10;Description automatically generated">
              <a:extLst>
                <a:ext uri="{FF2B5EF4-FFF2-40B4-BE49-F238E27FC236}">
                  <a16:creationId xmlns:a16="http://schemas.microsoft.com/office/drawing/2014/main" id="{94179150-44EA-3B36-4875-902F7EAB8BFB}"/>
                </a:ext>
              </a:extLst>
            </p:cNvPr>
            <p:cNvPicPr>
              <a:picLocks noChangeAspect="1"/>
            </p:cNvPicPr>
            <p:nvPr/>
          </p:nvPicPr>
          <p:blipFill>
            <a:blip r:embed="rId11"/>
            <a:srcRect l="18123" r="17472" b="31871"/>
            <a:stretch/>
          </p:blipFill>
          <p:spPr>
            <a:xfrm>
              <a:off x="9344415" y="4131143"/>
              <a:ext cx="1529554" cy="1920835"/>
            </a:xfrm>
            <a:prstGeom prst="rect">
              <a:avLst/>
            </a:prstGeom>
          </p:spPr>
        </p:pic>
      </p:grpSp>
      <p:sp>
        <p:nvSpPr>
          <p:cNvPr id="17" name="TextBox 16">
            <a:extLst>
              <a:ext uri="{FF2B5EF4-FFF2-40B4-BE49-F238E27FC236}">
                <a16:creationId xmlns:a16="http://schemas.microsoft.com/office/drawing/2014/main" id="{F9485A5C-4BC6-AA79-0C3E-7F1625A59597}"/>
              </a:ext>
            </a:extLst>
          </p:cNvPr>
          <p:cNvSpPr txBox="1"/>
          <p:nvPr/>
        </p:nvSpPr>
        <p:spPr>
          <a:xfrm>
            <a:off x="983870" y="3175083"/>
            <a:ext cx="1147165" cy="507831"/>
          </a:xfrm>
          <a:prstGeom prst="rect">
            <a:avLst/>
          </a:prstGeom>
          <a:noFill/>
        </p:spPr>
        <p:txBody>
          <a:bodyPr wrap="square" rtlCol="0" anchor="ctr">
            <a:spAutoFit/>
          </a:bodyPr>
          <a:lstStyle/>
          <a:p>
            <a:pPr algn="ctr"/>
            <a:r>
              <a:rPr lang="en-US" sz="1350" dirty="0"/>
              <a:t>Layla Freeborn</a:t>
            </a:r>
          </a:p>
        </p:txBody>
      </p:sp>
      <p:sp>
        <p:nvSpPr>
          <p:cNvPr id="18" name="TextBox 17">
            <a:extLst>
              <a:ext uri="{FF2B5EF4-FFF2-40B4-BE49-F238E27FC236}">
                <a16:creationId xmlns:a16="http://schemas.microsoft.com/office/drawing/2014/main" id="{F16B97E5-1C1E-8801-4F96-7D13AB97484B}"/>
              </a:ext>
            </a:extLst>
          </p:cNvPr>
          <p:cNvSpPr txBox="1"/>
          <p:nvPr/>
        </p:nvSpPr>
        <p:spPr>
          <a:xfrm>
            <a:off x="2991417" y="3175083"/>
            <a:ext cx="1147165" cy="507831"/>
          </a:xfrm>
          <a:prstGeom prst="rect">
            <a:avLst/>
          </a:prstGeom>
          <a:noFill/>
        </p:spPr>
        <p:txBody>
          <a:bodyPr wrap="square" rtlCol="0" anchor="ctr">
            <a:spAutoFit/>
          </a:bodyPr>
          <a:lstStyle/>
          <a:p>
            <a:pPr algn="ctr"/>
            <a:r>
              <a:rPr lang="en-US" sz="1350" dirty="0"/>
              <a:t>Brandon Reyes</a:t>
            </a:r>
          </a:p>
        </p:txBody>
      </p:sp>
      <p:sp>
        <p:nvSpPr>
          <p:cNvPr id="19" name="TextBox 18">
            <a:extLst>
              <a:ext uri="{FF2B5EF4-FFF2-40B4-BE49-F238E27FC236}">
                <a16:creationId xmlns:a16="http://schemas.microsoft.com/office/drawing/2014/main" id="{F5427A95-F58E-DBA5-EC1E-6702E1BAB917}"/>
              </a:ext>
            </a:extLst>
          </p:cNvPr>
          <p:cNvSpPr txBox="1"/>
          <p:nvPr/>
        </p:nvSpPr>
        <p:spPr>
          <a:xfrm>
            <a:off x="4998965" y="3175082"/>
            <a:ext cx="1147165" cy="507831"/>
          </a:xfrm>
          <a:prstGeom prst="rect">
            <a:avLst/>
          </a:prstGeom>
          <a:noFill/>
        </p:spPr>
        <p:txBody>
          <a:bodyPr wrap="square" rtlCol="0" anchor="ctr">
            <a:spAutoFit/>
          </a:bodyPr>
          <a:lstStyle/>
          <a:p>
            <a:pPr algn="ctr"/>
            <a:r>
              <a:rPr lang="en-US" sz="1350" dirty="0"/>
              <a:t>Andy Monaghan</a:t>
            </a:r>
          </a:p>
        </p:txBody>
      </p:sp>
      <p:sp>
        <p:nvSpPr>
          <p:cNvPr id="20" name="TextBox 19">
            <a:extLst>
              <a:ext uri="{FF2B5EF4-FFF2-40B4-BE49-F238E27FC236}">
                <a16:creationId xmlns:a16="http://schemas.microsoft.com/office/drawing/2014/main" id="{E72D0BF9-A7F5-B626-6933-D066B9EB39F7}"/>
              </a:ext>
            </a:extLst>
          </p:cNvPr>
          <p:cNvSpPr txBox="1"/>
          <p:nvPr/>
        </p:nvSpPr>
        <p:spPr>
          <a:xfrm>
            <a:off x="7006512" y="3175082"/>
            <a:ext cx="1147165" cy="507831"/>
          </a:xfrm>
          <a:prstGeom prst="rect">
            <a:avLst/>
          </a:prstGeom>
          <a:noFill/>
        </p:spPr>
        <p:txBody>
          <a:bodyPr wrap="square" rtlCol="0" anchor="ctr">
            <a:spAutoFit/>
          </a:bodyPr>
          <a:lstStyle/>
          <a:p>
            <a:pPr algn="ctr"/>
            <a:r>
              <a:rPr lang="en-US" sz="1350" dirty="0"/>
              <a:t>Michael Schneider</a:t>
            </a:r>
          </a:p>
        </p:txBody>
      </p:sp>
      <p:sp>
        <p:nvSpPr>
          <p:cNvPr id="21" name="TextBox 20">
            <a:extLst>
              <a:ext uri="{FF2B5EF4-FFF2-40B4-BE49-F238E27FC236}">
                <a16:creationId xmlns:a16="http://schemas.microsoft.com/office/drawing/2014/main" id="{5AD132CE-2F6F-8C2F-D5C1-18C5946F0963}"/>
              </a:ext>
            </a:extLst>
          </p:cNvPr>
          <p:cNvSpPr txBox="1"/>
          <p:nvPr/>
        </p:nvSpPr>
        <p:spPr>
          <a:xfrm>
            <a:off x="983869" y="5277322"/>
            <a:ext cx="1147165" cy="507831"/>
          </a:xfrm>
          <a:prstGeom prst="rect">
            <a:avLst/>
          </a:prstGeom>
          <a:noFill/>
        </p:spPr>
        <p:txBody>
          <a:bodyPr wrap="square" rtlCol="0" anchor="ctr">
            <a:spAutoFit/>
          </a:bodyPr>
          <a:lstStyle/>
          <a:p>
            <a:pPr algn="ctr"/>
            <a:r>
              <a:rPr lang="en-US" sz="1350" dirty="0"/>
              <a:t>John </a:t>
            </a:r>
          </a:p>
          <a:p>
            <a:pPr algn="ctr"/>
            <a:r>
              <a:rPr lang="en-US" sz="1350" dirty="0"/>
              <a:t>Reiland</a:t>
            </a:r>
          </a:p>
        </p:txBody>
      </p:sp>
      <p:sp>
        <p:nvSpPr>
          <p:cNvPr id="22" name="TextBox 21">
            <a:extLst>
              <a:ext uri="{FF2B5EF4-FFF2-40B4-BE49-F238E27FC236}">
                <a16:creationId xmlns:a16="http://schemas.microsoft.com/office/drawing/2014/main" id="{7D9FC82C-B186-A84B-F605-F50B1CE77C35}"/>
              </a:ext>
            </a:extLst>
          </p:cNvPr>
          <p:cNvSpPr txBox="1"/>
          <p:nvPr/>
        </p:nvSpPr>
        <p:spPr>
          <a:xfrm>
            <a:off x="2991417" y="5293825"/>
            <a:ext cx="1147165" cy="507831"/>
          </a:xfrm>
          <a:prstGeom prst="rect">
            <a:avLst/>
          </a:prstGeom>
          <a:noFill/>
        </p:spPr>
        <p:txBody>
          <a:bodyPr wrap="square" rtlCol="0" anchor="ctr">
            <a:spAutoFit/>
          </a:bodyPr>
          <a:lstStyle/>
          <a:p>
            <a:pPr algn="ctr"/>
            <a:r>
              <a:rPr lang="en-US" sz="1350" dirty="0"/>
              <a:t>Dylan Gottlieb</a:t>
            </a:r>
          </a:p>
        </p:txBody>
      </p:sp>
      <p:sp>
        <p:nvSpPr>
          <p:cNvPr id="23" name="TextBox 22">
            <a:extLst>
              <a:ext uri="{FF2B5EF4-FFF2-40B4-BE49-F238E27FC236}">
                <a16:creationId xmlns:a16="http://schemas.microsoft.com/office/drawing/2014/main" id="{60D56D2D-CCF6-D778-D7B2-87FF81C1DA27}"/>
              </a:ext>
            </a:extLst>
          </p:cNvPr>
          <p:cNvSpPr txBox="1"/>
          <p:nvPr/>
        </p:nvSpPr>
        <p:spPr>
          <a:xfrm>
            <a:off x="4998964" y="5277321"/>
            <a:ext cx="1147165" cy="507831"/>
          </a:xfrm>
          <a:prstGeom prst="rect">
            <a:avLst/>
          </a:prstGeom>
          <a:noFill/>
        </p:spPr>
        <p:txBody>
          <a:bodyPr wrap="square" rtlCol="0" anchor="ctr">
            <a:spAutoFit/>
          </a:bodyPr>
          <a:lstStyle/>
          <a:p>
            <a:pPr algn="ctr"/>
            <a:r>
              <a:rPr lang="en-US" sz="1350" dirty="0"/>
              <a:t>Mohal Khandelwal</a:t>
            </a:r>
          </a:p>
        </p:txBody>
      </p:sp>
      <p:sp>
        <p:nvSpPr>
          <p:cNvPr id="24" name="TextBox 23">
            <a:extLst>
              <a:ext uri="{FF2B5EF4-FFF2-40B4-BE49-F238E27FC236}">
                <a16:creationId xmlns:a16="http://schemas.microsoft.com/office/drawing/2014/main" id="{3DD58B31-9795-35E1-0571-74DD68451E2B}"/>
              </a:ext>
            </a:extLst>
          </p:cNvPr>
          <p:cNvSpPr txBox="1"/>
          <p:nvPr/>
        </p:nvSpPr>
        <p:spPr>
          <a:xfrm>
            <a:off x="7012965" y="5277701"/>
            <a:ext cx="1147165" cy="507831"/>
          </a:xfrm>
          <a:prstGeom prst="rect">
            <a:avLst/>
          </a:prstGeom>
          <a:noFill/>
        </p:spPr>
        <p:txBody>
          <a:bodyPr wrap="square" rtlCol="0" anchor="ctr">
            <a:spAutoFit/>
          </a:bodyPr>
          <a:lstStyle/>
          <a:p>
            <a:pPr algn="ctr"/>
            <a:r>
              <a:rPr lang="en-US" sz="1350" dirty="0"/>
              <a:t>Ragan </a:t>
            </a:r>
          </a:p>
          <a:p>
            <a:pPr algn="ctr"/>
            <a:r>
              <a:rPr lang="en-US" sz="1350" dirty="0"/>
              <a:t>Lee</a:t>
            </a:r>
          </a:p>
        </p:txBody>
      </p:sp>
      <p:sp>
        <p:nvSpPr>
          <p:cNvPr id="2" name="Slide Number Placeholder 5">
            <a:extLst>
              <a:ext uri="{FF2B5EF4-FFF2-40B4-BE49-F238E27FC236}">
                <a16:creationId xmlns:a16="http://schemas.microsoft.com/office/drawing/2014/main" id="{62534D10-69EC-215C-F4E5-4E27DD2E286D}"/>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a:t>
            </a:fld>
            <a:endParaRPr lang="en-US" dirty="0"/>
          </a:p>
        </p:txBody>
      </p:sp>
    </p:spTree>
    <p:extLst>
      <p:ext uri="{BB962C8B-B14F-4D97-AF65-F5344CB8AC3E}">
        <p14:creationId xmlns:p14="http://schemas.microsoft.com/office/powerpoint/2010/main" val="2427185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DD71-2B94-5D28-0726-1B62936F7AC8}"/>
              </a:ext>
            </a:extLst>
          </p:cNvPr>
          <p:cNvSpPr txBox="1">
            <a:spLocks noGrp="1"/>
          </p:cNvSpPr>
          <p:nvPr>
            <p:ph type="title" idx="4294967295"/>
          </p:nvPr>
        </p:nvSpPr>
        <p:spPr>
          <a:xfrm>
            <a:off x="228600" y="228600"/>
            <a:ext cx="79248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Select Python Interpreter</a:t>
            </a:r>
          </a:p>
        </p:txBody>
      </p:sp>
      <p:pic>
        <p:nvPicPr>
          <p:cNvPr id="4" name="Picture 3" descr="A screenshot of the Command Pallete in VS Code">
            <a:extLst>
              <a:ext uri="{FF2B5EF4-FFF2-40B4-BE49-F238E27FC236}">
                <a16:creationId xmlns:a16="http://schemas.microsoft.com/office/drawing/2014/main" id="{0BE76DB4-53E9-619E-4B50-701E4030BF4C}"/>
              </a:ext>
            </a:extLst>
          </p:cNvPr>
          <p:cNvPicPr>
            <a:picLocks noChangeAspect="1"/>
          </p:cNvPicPr>
          <p:nvPr/>
        </p:nvPicPr>
        <p:blipFill rotWithShape="1">
          <a:blip r:embed="rId3">
            <a:extLst>
              <a:ext uri="{28A0092B-C50C-407E-A947-70E740481C1C}">
                <a14:useLocalDpi xmlns:a14="http://schemas.microsoft.com/office/drawing/2010/main" val="0"/>
              </a:ext>
            </a:extLst>
          </a:blip>
          <a:srcRect l="1208" t="39023" r="42732" b="2440"/>
          <a:stretch/>
        </p:blipFill>
        <p:spPr>
          <a:xfrm>
            <a:off x="1658358" y="3505200"/>
            <a:ext cx="4114800" cy="1828800"/>
          </a:xfrm>
          <a:prstGeom prst="rect">
            <a:avLst/>
          </a:prstGeom>
        </p:spPr>
      </p:pic>
      <p:sp>
        <p:nvSpPr>
          <p:cNvPr id="5" name="TextBox 4">
            <a:extLst>
              <a:ext uri="{FF2B5EF4-FFF2-40B4-BE49-F238E27FC236}">
                <a16:creationId xmlns:a16="http://schemas.microsoft.com/office/drawing/2014/main" id="{5C3EB27D-DA79-6E4D-8815-4876F9F3B87E}"/>
              </a:ext>
            </a:extLst>
          </p:cNvPr>
          <p:cNvSpPr txBox="1"/>
          <p:nvPr/>
        </p:nvSpPr>
        <p:spPr>
          <a:xfrm>
            <a:off x="6842146" y="6611779"/>
            <a:ext cx="2387192" cy="246221"/>
          </a:xfrm>
          <a:prstGeom prst="rect">
            <a:avLst/>
          </a:prstGeom>
          <a:noFill/>
        </p:spPr>
        <p:txBody>
          <a:bodyPr wrap="none" rtlCol="0">
            <a:spAutoFit/>
          </a:bodyPr>
          <a:lstStyle/>
          <a:p>
            <a:r>
              <a:rPr lang="en-US" sz="1000" dirty="0"/>
              <a:t>Image </a:t>
            </a:r>
            <a:r>
              <a:rPr lang="en-US" sz="1000" dirty="0" err="1"/>
              <a:t>Src</a:t>
            </a:r>
            <a:r>
              <a:rPr lang="en-US" sz="1000" dirty="0"/>
              <a:t>: </a:t>
            </a:r>
            <a:r>
              <a:rPr lang="en-US" sz="1000" dirty="0">
                <a:hlinkClick r:id="rId4"/>
              </a:rPr>
              <a:t>Apple Logo</a:t>
            </a:r>
            <a:r>
              <a:rPr lang="en-US" sz="1000" dirty="0"/>
              <a:t>, </a:t>
            </a:r>
            <a:r>
              <a:rPr lang="en-US" sz="1000" dirty="0">
                <a:hlinkClick r:id="rId5"/>
              </a:rPr>
              <a:t>Windows Logo</a:t>
            </a:r>
            <a:endParaRPr lang="en-US" sz="1000" dirty="0"/>
          </a:p>
        </p:txBody>
      </p:sp>
      <p:grpSp>
        <p:nvGrpSpPr>
          <p:cNvPr id="15" name="Group 14" descr="The shortcut keys for opening the Command Pallete in VS Code with Windows (Ctrl + Shift + P) and Mac (Up Command P)">
            <a:extLst>
              <a:ext uri="{FF2B5EF4-FFF2-40B4-BE49-F238E27FC236}">
                <a16:creationId xmlns:a16="http://schemas.microsoft.com/office/drawing/2014/main" id="{D0FE5CAD-5AEB-7A67-B874-016683F54166}"/>
              </a:ext>
              <a:ext uri="{C183D7F6-B498-43B3-948B-1728B52AA6E4}">
                <adec:decorative xmlns:adec="http://schemas.microsoft.com/office/drawing/2017/decorative" val="0"/>
              </a:ext>
            </a:extLst>
          </p:cNvPr>
          <p:cNvGrpSpPr/>
          <p:nvPr/>
        </p:nvGrpSpPr>
        <p:grpSpPr>
          <a:xfrm>
            <a:off x="585651" y="1758496"/>
            <a:ext cx="7972698" cy="822960"/>
            <a:chOff x="180702" y="1438456"/>
            <a:chExt cx="7972698" cy="822960"/>
          </a:xfrm>
        </p:grpSpPr>
        <p:grpSp>
          <p:nvGrpSpPr>
            <p:cNvPr id="11" name="Group 10">
              <a:extLst>
                <a:ext uri="{FF2B5EF4-FFF2-40B4-BE49-F238E27FC236}">
                  <a16:creationId xmlns:a16="http://schemas.microsoft.com/office/drawing/2014/main" id="{13093F1B-3809-F48F-7B1C-6D4F5D067E7D}"/>
                </a:ext>
              </a:extLst>
            </p:cNvPr>
            <p:cNvGrpSpPr/>
            <p:nvPr/>
          </p:nvGrpSpPr>
          <p:grpSpPr>
            <a:xfrm>
              <a:off x="1253409" y="1438456"/>
              <a:ext cx="3783550" cy="822960"/>
              <a:chOff x="1329609" y="2048130"/>
              <a:chExt cx="3783550" cy="822960"/>
            </a:xfrm>
          </p:grpSpPr>
          <p:pic>
            <p:nvPicPr>
              <p:cNvPr id="2054" name="Picture 6" descr="undefined">
                <a:extLst>
                  <a:ext uri="{FF2B5EF4-FFF2-40B4-BE49-F238E27FC236}">
                    <a16:creationId xmlns:a16="http://schemas.microsoft.com/office/drawing/2014/main" id="{796B8B61-A33F-0ABB-897B-56AD11251F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9609" y="2048130"/>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76015D-7EFD-54A9-6F9B-80D80100900E}"/>
                  </a:ext>
                </a:extLst>
              </p:cNvPr>
              <p:cNvSpPr txBox="1"/>
              <p:nvPr/>
            </p:nvSpPr>
            <p:spPr>
              <a:xfrm>
                <a:off x="2209800" y="2228778"/>
                <a:ext cx="2903359" cy="461665"/>
              </a:xfrm>
              <a:prstGeom prst="rect">
                <a:avLst/>
              </a:prstGeom>
              <a:noFill/>
            </p:spPr>
            <p:txBody>
              <a:bodyPr wrap="none" rtlCol="0">
                <a:spAutoFit/>
              </a:bodyPr>
              <a:lstStyle/>
              <a:p>
                <a:r>
                  <a:rPr lang="en-US" sz="2400" b="1" dirty="0">
                    <a:latin typeface="Consolas" panose="020B0609020204030204" pitchFamily="49" charset="0"/>
                    <a:cs typeface="Consolas" panose="020B0609020204030204" pitchFamily="49" charset="0"/>
                  </a:rPr>
                  <a:t>Ctrl + Shift + P</a:t>
                </a:r>
              </a:p>
            </p:txBody>
          </p:sp>
        </p:grpSp>
        <p:grpSp>
          <p:nvGrpSpPr>
            <p:cNvPr id="10" name="Group 9">
              <a:extLst>
                <a:ext uri="{FF2B5EF4-FFF2-40B4-BE49-F238E27FC236}">
                  <a16:creationId xmlns:a16="http://schemas.microsoft.com/office/drawing/2014/main" id="{CE1658BC-D2BF-EC4D-2D24-37B7EEA1B71C}"/>
                </a:ext>
              </a:extLst>
            </p:cNvPr>
            <p:cNvGrpSpPr/>
            <p:nvPr/>
          </p:nvGrpSpPr>
          <p:grpSpPr>
            <a:xfrm>
              <a:off x="5623711" y="1438456"/>
              <a:ext cx="2529689" cy="822960"/>
              <a:chOff x="5242711" y="1990593"/>
              <a:chExt cx="2529689" cy="822960"/>
            </a:xfrm>
          </p:grpSpPr>
          <p:pic>
            <p:nvPicPr>
              <p:cNvPr id="2050" name="Picture 2">
                <a:extLst>
                  <a:ext uri="{FF2B5EF4-FFF2-40B4-BE49-F238E27FC236}">
                    <a16:creationId xmlns:a16="http://schemas.microsoft.com/office/drawing/2014/main" id="{3F3DACBF-C405-910F-1C0C-242E6439E3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2711" y="1990593"/>
                <a:ext cx="692658" cy="8229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F9897A-B709-AC2B-983C-C0D5A0D6D76D}"/>
                  </a:ext>
                </a:extLst>
              </p:cNvPr>
              <p:cNvSpPr txBox="1"/>
              <p:nvPr/>
            </p:nvSpPr>
            <p:spPr>
              <a:xfrm>
                <a:off x="6080911" y="2048130"/>
                <a:ext cx="1691489" cy="707886"/>
              </a:xfrm>
              <a:prstGeom prst="rect">
                <a:avLst/>
              </a:prstGeom>
              <a:noFill/>
            </p:spPr>
            <p:txBody>
              <a:bodyPr wrap="none" rtlCol="0" anchor="ctr">
                <a:spAutoFit/>
              </a:bodyPr>
              <a:lstStyle/>
              <a:p>
                <a:r>
                  <a:rPr lang="en-US" sz="4000" b="1" dirty="0">
                    <a:latin typeface="Consolas" panose="020B0609020204030204" pitchFamily="49" charset="0"/>
                    <a:cs typeface="Consolas" panose="020B0609020204030204" pitchFamily="49" charset="0"/>
                  </a:rPr>
                  <a:t>⇧</a:t>
                </a:r>
                <a:r>
                  <a:rPr lang="en-US" sz="3200" b="1" dirty="0">
                    <a:latin typeface="Consolas" panose="020B0609020204030204" pitchFamily="49" charset="0"/>
                    <a:cs typeface="Consolas" panose="020B0609020204030204" pitchFamily="49" charset="0"/>
                  </a:rPr>
                  <a:t> ⌘ </a:t>
                </a:r>
                <a:r>
                  <a:rPr lang="en-US" sz="4000" b="1" dirty="0">
                    <a:latin typeface="Consolas" panose="020B0609020204030204" pitchFamily="49" charset="0"/>
                    <a:cs typeface="Consolas" panose="020B0609020204030204" pitchFamily="49" charset="0"/>
                  </a:rPr>
                  <a:t>P</a:t>
                </a:r>
                <a:endParaRPr lang="en-US" sz="3200" b="1" dirty="0">
                  <a:latin typeface="Consolas" panose="020B0609020204030204" pitchFamily="49" charset="0"/>
                  <a:cs typeface="Consolas" panose="020B0609020204030204" pitchFamily="49" charset="0"/>
                </a:endParaRPr>
              </a:p>
            </p:txBody>
          </p:sp>
        </p:grpSp>
        <p:sp>
          <p:nvSpPr>
            <p:cNvPr id="13" name="Pentagon 12">
              <a:extLst>
                <a:ext uri="{FF2B5EF4-FFF2-40B4-BE49-F238E27FC236}">
                  <a16:creationId xmlns:a16="http://schemas.microsoft.com/office/drawing/2014/main" id="{47E4CC1C-FB7F-A75D-0569-B6826FEF6F5A}"/>
                </a:ext>
              </a:extLst>
            </p:cNvPr>
            <p:cNvSpPr>
              <a:spLocks noChangeAspect="1"/>
            </p:cNvSpPr>
            <p:nvPr/>
          </p:nvSpPr>
          <p:spPr>
            <a:xfrm>
              <a:off x="180702" y="1484176"/>
              <a:ext cx="885142" cy="731520"/>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50800" dist="38100" algn="l" rotWithShape="0">
                      <a:prstClr val="black">
                        <a:alpha val="40000"/>
                      </a:prstClr>
                    </a:outerShdw>
                  </a:effectLst>
                </a:rPr>
                <a:t>1</a:t>
              </a:r>
            </a:p>
          </p:txBody>
        </p:sp>
      </p:grpSp>
      <p:sp>
        <p:nvSpPr>
          <p:cNvPr id="16" name="Pentagon 15">
            <a:extLst>
              <a:ext uri="{FF2B5EF4-FFF2-40B4-BE49-F238E27FC236}">
                <a16:creationId xmlns:a16="http://schemas.microsoft.com/office/drawing/2014/main" id="{73F62E21-D38F-461A-A68B-03091E69CD24}"/>
              </a:ext>
            </a:extLst>
          </p:cNvPr>
          <p:cNvSpPr>
            <a:spLocks noChangeAspect="1"/>
          </p:cNvSpPr>
          <p:nvPr/>
        </p:nvSpPr>
        <p:spPr>
          <a:xfrm>
            <a:off x="585651" y="4053840"/>
            <a:ext cx="885142" cy="731520"/>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50800" dist="38100" algn="l" rotWithShape="0">
                    <a:prstClr val="black">
                      <a:alpha val="40000"/>
                    </a:prstClr>
                  </a:outerShdw>
                </a:effectLst>
              </a:rPr>
              <a:t>2</a:t>
            </a:r>
          </a:p>
        </p:txBody>
      </p:sp>
      <p:sp>
        <p:nvSpPr>
          <p:cNvPr id="3" name="Slide Number Placeholder 5">
            <a:extLst>
              <a:ext uri="{FF2B5EF4-FFF2-40B4-BE49-F238E27FC236}">
                <a16:creationId xmlns:a16="http://schemas.microsoft.com/office/drawing/2014/main" id="{1341B137-CBBE-93A8-C60F-735BE0504E14}"/>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20</a:t>
            </a:fld>
            <a:endParaRPr lang="en-US" dirty="0"/>
          </a:p>
        </p:txBody>
      </p:sp>
    </p:spTree>
    <p:extLst>
      <p:ext uri="{BB962C8B-B14F-4D97-AF65-F5344CB8AC3E}">
        <p14:creationId xmlns:p14="http://schemas.microsoft.com/office/powerpoint/2010/main" val="2978731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AF8E-A76C-C06A-A6B3-3D2EE267337F}"/>
              </a:ext>
            </a:extLst>
          </p:cNvPr>
          <p:cNvSpPr txBox="1">
            <a:spLocks noGrp="1"/>
          </p:cNvSpPr>
          <p:nvPr>
            <p:ph type="title" idx="4294967295"/>
          </p:nvPr>
        </p:nvSpPr>
        <p:spPr>
          <a:xfrm>
            <a:off x="228600" y="228600"/>
            <a:ext cx="59436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Debugger - Controls</a:t>
            </a:r>
          </a:p>
        </p:txBody>
      </p:sp>
      <p:grpSp>
        <p:nvGrpSpPr>
          <p:cNvPr id="3" name="Group 2" descr="A diagram representing the VS Code debugger’s controllers. From left to right the symbols represent Continue, Step-Over, Step-Into, Step-Out, Restart, and Stop">
            <a:extLst>
              <a:ext uri="{FF2B5EF4-FFF2-40B4-BE49-F238E27FC236}">
                <a16:creationId xmlns:a16="http://schemas.microsoft.com/office/drawing/2014/main" id="{7F04B582-08F4-BC8D-C2DB-584635B36800}"/>
              </a:ext>
            </a:extLst>
          </p:cNvPr>
          <p:cNvGrpSpPr/>
          <p:nvPr/>
        </p:nvGrpSpPr>
        <p:grpSpPr>
          <a:xfrm>
            <a:off x="495300" y="3017520"/>
            <a:ext cx="8153400" cy="1377700"/>
            <a:chOff x="495300" y="3017520"/>
            <a:chExt cx="8153400" cy="1377700"/>
          </a:xfrm>
        </p:grpSpPr>
        <p:sp>
          <p:nvSpPr>
            <p:cNvPr id="23" name="Rounded Rectangle 22">
              <a:extLst>
                <a:ext uri="{FF2B5EF4-FFF2-40B4-BE49-F238E27FC236}">
                  <a16:creationId xmlns:a16="http://schemas.microsoft.com/office/drawing/2014/main" id="{98D2C537-CB1B-8F61-01EC-85FC2B1C6E79}"/>
                </a:ext>
              </a:extLst>
            </p:cNvPr>
            <p:cNvSpPr/>
            <p:nvPr/>
          </p:nvSpPr>
          <p:spPr>
            <a:xfrm>
              <a:off x="495300" y="3017520"/>
              <a:ext cx="8153400" cy="1377700"/>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51C9DD75-636F-926E-105B-412BCC12B661}"/>
                </a:ext>
              </a:extLst>
            </p:cNvPr>
            <p:cNvGrpSpPr>
              <a:grpSpLocks noChangeAspect="1"/>
            </p:cNvGrpSpPr>
            <p:nvPr/>
          </p:nvGrpSpPr>
          <p:grpSpPr>
            <a:xfrm>
              <a:off x="746485" y="3294890"/>
              <a:ext cx="516313" cy="822960"/>
              <a:chOff x="1752600" y="4709794"/>
              <a:chExt cx="234152" cy="410846"/>
            </a:xfrm>
          </p:grpSpPr>
          <p:sp>
            <p:nvSpPr>
              <p:cNvPr id="24" name="Rectangle 23">
                <a:extLst>
                  <a:ext uri="{FF2B5EF4-FFF2-40B4-BE49-F238E27FC236}">
                    <a16:creationId xmlns:a16="http://schemas.microsoft.com/office/drawing/2014/main" id="{F5DCC1C9-BDC7-0488-1088-1E1A2982F453}"/>
                  </a:ext>
                </a:extLst>
              </p:cNvPr>
              <p:cNvSpPr/>
              <p:nvPr/>
            </p:nvSpPr>
            <p:spPr>
              <a:xfrm>
                <a:off x="1752600" y="4709794"/>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5476946-93F8-99A2-D1E6-4FF8EBF04867}"/>
                  </a:ext>
                </a:extLst>
              </p:cNvPr>
              <p:cNvSpPr/>
              <p:nvPr/>
            </p:nvSpPr>
            <p:spPr>
              <a:xfrm>
                <a:off x="1895312" y="4709794"/>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F10C388-082B-39CE-A49D-344E8FE05BAE}"/>
                  </a:ext>
                </a:extLst>
              </p:cNvPr>
              <p:cNvSpPr/>
              <p:nvPr/>
            </p:nvSpPr>
            <p:spPr>
              <a:xfrm>
                <a:off x="1752600" y="4869497"/>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FB22CF6-595F-32CB-C2A4-7B7DF16E894A}"/>
                  </a:ext>
                </a:extLst>
              </p:cNvPr>
              <p:cNvSpPr/>
              <p:nvPr/>
            </p:nvSpPr>
            <p:spPr>
              <a:xfrm>
                <a:off x="1895312" y="4869497"/>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87948F2-0561-57B2-ECF2-5D5F19653070}"/>
                  </a:ext>
                </a:extLst>
              </p:cNvPr>
              <p:cNvSpPr/>
              <p:nvPr/>
            </p:nvSpPr>
            <p:spPr>
              <a:xfrm>
                <a:off x="1752600" y="5029200"/>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CB09B9E-8635-B7DA-FFC1-937EC0D4C485}"/>
                  </a:ext>
                </a:extLst>
              </p:cNvPr>
              <p:cNvSpPr/>
              <p:nvPr/>
            </p:nvSpPr>
            <p:spPr>
              <a:xfrm>
                <a:off x="1895312" y="5029200"/>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2E8B3827-B8F3-FE9E-B15C-88C1F9B43A35}"/>
                </a:ext>
              </a:extLst>
            </p:cNvPr>
            <p:cNvGrpSpPr/>
            <p:nvPr/>
          </p:nvGrpSpPr>
          <p:grpSpPr>
            <a:xfrm>
              <a:off x="2869566" y="3294890"/>
              <a:ext cx="899686" cy="822960"/>
              <a:chOff x="2950282" y="4573575"/>
              <a:chExt cx="731520" cy="731520"/>
            </a:xfrm>
          </p:grpSpPr>
          <p:sp>
            <p:nvSpPr>
              <p:cNvPr id="43" name="Oval 42">
                <a:extLst>
                  <a:ext uri="{FF2B5EF4-FFF2-40B4-BE49-F238E27FC236}">
                    <a16:creationId xmlns:a16="http://schemas.microsoft.com/office/drawing/2014/main" id="{7E1940C1-2FC0-A283-2E69-3A58B48F9ACD}"/>
                  </a:ext>
                </a:extLst>
              </p:cNvPr>
              <p:cNvSpPr/>
              <p:nvPr/>
            </p:nvSpPr>
            <p:spPr>
              <a:xfrm>
                <a:off x="3205516" y="5012113"/>
                <a:ext cx="223045" cy="243840"/>
              </a:xfrm>
              <a:prstGeom prst="ellipse">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ircular Arrow 43">
                <a:extLst>
                  <a:ext uri="{FF2B5EF4-FFF2-40B4-BE49-F238E27FC236}">
                    <a16:creationId xmlns:a16="http://schemas.microsoft.com/office/drawing/2014/main" id="{14A59FED-B110-1C1E-100C-BB385035A3D8}"/>
                  </a:ext>
                </a:extLst>
              </p:cNvPr>
              <p:cNvSpPr/>
              <p:nvPr/>
            </p:nvSpPr>
            <p:spPr>
              <a:xfrm>
                <a:off x="2950282" y="4573575"/>
                <a:ext cx="731520" cy="731520"/>
              </a:xfrm>
              <a:prstGeom prst="circularArrow">
                <a:avLst>
                  <a:gd name="adj1" fmla="val 12993"/>
                  <a:gd name="adj2" fmla="val 1393446"/>
                  <a:gd name="adj3" fmla="val 19382305"/>
                  <a:gd name="adj4" fmla="val 10513475"/>
                  <a:gd name="adj5" fmla="val 20393"/>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6" name="Group 55">
              <a:extLst>
                <a:ext uri="{FF2B5EF4-FFF2-40B4-BE49-F238E27FC236}">
                  <a16:creationId xmlns:a16="http://schemas.microsoft.com/office/drawing/2014/main" id="{F313EBB7-9C2A-3F5E-ED3B-57A84E35A23F}"/>
                </a:ext>
              </a:extLst>
            </p:cNvPr>
            <p:cNvGrpSpPr/>
            <p:nvPr/>
          </p:nvGrpSpPr>
          <p:grpSpPr>
            <a:xfrm>
              <a:off x="4335906" y="3343561"/>
              <a:ext cx="365760" cy="725618"/>
              <a:chOff x="4265267" y="4620842"/>
              <a:chExt cx="297393" cy="649471"/>
            </a:xfrm>
          </p:grpSpPr>
          <p:sp>
            <p:nvSpPr>
              <p:cNvPr id="45" name="Oval 44">
                <a:extLst>
                  <a:ext uri="{FF2B5EF4-FFF2-40B4-BE49-F238E27FC236}">
                    <a16:creationId xmlns:a16="http://schemas.microsoft.com/office/drawing/2014/main" id="{ADC7F3F4-B4B8-07B5-D4FD-9378309D8AFE}"/>
                  </a:ext>
                </a:extLst>
              </p:cNvPr>
              <p:cNvSpPr/>
              <p:nvPr/>
            </p:nvSpPr>
            <p:spPr>
              <a:xfrm>
                <a:off x="4302441" y="5024781"/>
                <a:ext cx="223045" cy="245532"/>
              </a:xfrm>
              <a:prstGeom prst="ellipse">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own Arrow 46">
                <a:extLst>
                  <a:ext uri="{FF2B5EF4-FFF2-40B4-BE49-F238E27FC236}">
                    <a16:creationId xmlns:a16="http://schemas.microsoft.com/office/drawing/2014/main" id="{D792F819-B2BE-A329-6140-4C0E705F3081}"/>
                  </a:ext>
                </a:extLst>
              </p:cNvPr>
              <p:cNvSpPr/>
              <p:nvPr/>
            </p:nvSpPr>
            <p:spPr>
              <a:xfrm>
                <a:off x="4265267" y="4620842"/>
                <a:ext cx="297393" cy="327377"/>
              </a:xfrm>
              <a:prstGeom prst="downArrow">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73F8EBC2-EAB9-BB4C-9B25-7BF6685CD25B}"/>
                </a:ext>
              </a:extLst>
            </p:cNvPr>
            <p:cNvGrpSpPr/>
            <p:nvPr/>
          </p:nvGrpSpPr>
          <p:grpSpPr>
            <a:xfrm>
              <a:off x="5446962" y="3345396"/>
              <a:ext cx="365760" cy="721949"/>
              <a:chOff x="5080491" y="4617720"/>
              <a:chExt cx="297393" cy="646187"/>
            </a:xfrm>
          </p:grpSpPr>
          <p:sp>
            <p:nvSpPr>
              <p:cNvPr id="46" name="Oval 45">
                <a:extLst>
                  <a:ext uri="{FF2B5EF4-FFF2-40B4-BE49-F238E27FC236}">
                    <a16:creationId xmlns:a16="http://schemas.microsoft.com/office/drawing/2014/main" id="{DB84CF1D-3A92-77A4-48CD-A2F43D2B3163}"/>
                  </a:ext>
                </a:extLst>
              </p:cNvPr>
              <p:cNvSpPr/>
              <p:nvPr/>
            </p:nvSpPr>
            <p:spPr>
              <a:xfrm>
                <a:off x="5117665" y="5018375"/>
                <a:ext cx="223045" cy="245532"/>
              </a:xfrm>
              <a:prstGeom prst="ellipse">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a:extLst>
                  <a:ext uri="{FF2B5EF4-FFF2-40B4-BE49-F238E27FC236}">
                    <a16:creationId xmlns:a16="http://schemas.microsoft.com/office/drawing/2014/main" id="{F27E4C10-71FD-9E46-FDED-718D11CEF692}"/>
                  </a:ext>
                </a:extLst>
              </p:cNvPr>
              <p:cNvSpPr/>
              <p:nvPr/>
            </p:nvSpPr>
            <p:spPr>
              <a:xfrm rot="10800000">
                <a:off x="5080491" y="4617720"/>
                <a:ext cx="297393" cy="327377"/>
              </a:xfrm>
              <a:prstGeom prst="downArrow">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Circular Arrow 48">
              <a:extLst>
                <a:ext uri="{FF2B5EF4-FFF2-40B4-BE49-F238E27FC236}">
                  <a16:creationId xmlns:a16="http://schemas.microsoft.com/office/drawing/2014/main" id="{85418AC5-47DD-C493-4EB4-A1DAA9AC518C}"/>
                </a:ext>
              </a:extLst>
            </p:cNvPr>
            <p:cNvSpPr/>
            <p:nvPr/>
          </p:nvSpPr>
          <p:spPr>
            <a:xfrm rot="20894808" flipH="1">
              <a:off x="6367442" y="3294890"/>
              <a:ext cx="822960" cy="822960"/>
            </a:xfrm>
            <a:prstGeom prst="circularArrow">
              <a:avLst>
                <a:gd name="adj1" fmla="val 12126"/>
                <a:gd name="adj2" fmla="val 1528906"/>
                <a:gd name="adj3" fmla="val 19499451"/>
                <a:gd name="adj4" fmla="val 1478195"/>
                <a:gd name="adj5" fmla="val 20107"/>
              </a:avLst>
            </a:prstGeom>
            <a:solidFill>
              <a:srgbClr val="88CF8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ame 50">
              <a:extLst>
                <a:ext uri="{FF2B5EF4-FFF2-40B4-BE49-F238E27FC236}">
                  <a16:creationId xmlns:a16="http://schemas.microsoft.com/office/drawing/2014/main" id="{2EB02A46-B616-7A97-B0C7-E09B437CD463}"/>
                </a:ext>
              </a:extLst>
            </p:cNvPr>
            <p:cNvSpPr/>
            <p:nvPr/>
          </p:nvSpPr>
          <p:spPr>
            <a:xfrm>
              <a:off x="7637106" y="3386330"/>
              <a:ext cx="640080" cy="640080"/>
            </a:xfrm>
            <a:prstGeom prst="frame">
              <a:avLst>
                <a:gd name="adj1" fmla="val 17343"/>
              </a:avLst>
            </a:prstGeom>
            <a:solidFill>
              <a:srgbClr val="F2857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8" name="Group 57">
              <a:extLst>
                <a:ext uri="{FF2B5EF4-FFF2-40B4-BE49-F238E27FC236}">
                  <a16:creationId xmlns:a16="http://schemas.microsoft.com/office/drawing/2014/main" id="{DFCBEAB0-7DE7-ABD4-E53E-F81D2AAF2F5C}"/>
                </a:ext>
              </a:extLst>
            </p:cNvPr>
            <p:cNvGrpSpPr/>
            <p:nvPr/>
          </p:nvGrpSpPr>
          <p:grpSpPr>
            <a:xfrm>
              <a:off x="1712511" y="3294890"/>
              <a:ext cx="708469" cy="822960"/>
              <a:chOff x="2197338" y="4620843"/>
              <a:chExt cx="576045" cy="640080"/>
            </a:xfrm>
          </p:grpSpPr>
          <p:grpSp>
            <p:nvGrpSpPr>
              <p:cNvPr id="54" name="Group 53">
                <a:extLst>
                  <a:ext uri="{FF2B5EF4-FFF2-40B4-BE49-F238E27FC236}">
                    <a16:creationId xmlns:a16="http://schemas.microsoft.com/office/drawing/2014/main" id="{683CA5F7-C950-16C9-A3D4-C0AD6128BDFD}"/>
                  </a:ext>
                </a:extLst>
              </p:cNvPr>
              <p:cNvGrpSpPr/>
              <p:nvPr/>
            </p:nvGrpSpPr>
            <p:grpSpPr>
              <a:xfrm>
                <a:off x="2406725" y="4670805"/>
                <a:ext cx="366658" cy="548640"/>
                <a:chOff x="2406795" y="4666563"/>
                <a:chExt cx="366658" cy="548640"/>
              </a:xfrm>
            </p:grpSpPr>
            <p:sp>
              <p:nvSpPr>
                <p:cNvPr id="53" name="Triangle 52">
                  <a:extLst>
                    <a:ext uri="{FF2B5EF4-FFF2-40B4-BE49-F238E27FC236}">
                      <a16:creationId xmlns:a16="http://schemas.microsoft.com/office/drawing/2014/main" id="{7D662873-E36D-0099-28AC-C828054B357C}"/>
                    </a:ext>
                  </a:extLst>
                </p:cNvPr>
                <p:cNvSpPr/>
                <p:nvPr/>
              </p:nvSpPr>
              <p:spPr>
                <a:xfrm rot="5400000">
                  <a:off x="2315355" y="4758003"/>
                  <a:ext cx="548640" cy="365760"/>
                </a:xfrm>
                <a:prstGeom prst="triangle">
                  <a:avLst/>
                </a:prstGeom>
                <a:noFill/>
                <a:ln w="889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B1240989-F373-FD6A-71D0-8D5256F417F4}"/>
                    </a:ext>
                  </a:extLst>
                </p:cNvPr>
                <p:cNvSpPr/>
                <p:nvPr/>
              </p:nvSpPr>
              <p:spPr>
                <a:xfrm rot="5400000">
                  <a:off x="2316253" y="4758003"/>
                  <a:ext cx="548640" cy="365760"/>
                </a:xfrm>
                <a:prstGeom prst="triangle">
                  <a:avLst/>
                </a:prstGeom>
                <a:noFill/>
                <a:ln w="38100">
                  <a:solidFill>
                    <a:srgbClr val="67A7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F3A3F0AE-00FD-5243-E815-7FB783E9153A}"/>
                  </a:ext>
                </a:extLst>
              </p:cNvPr>
              <p:cNvSpPr/>
              <p:nvPr/>
            </p:nvSpPr>
            <p:spPr>
              <a:xfrm>
                <a:off x="2197338" y="4620843"/>
                <a:ext cx="91440" cy="640080"/>
              </a:xfrm>
              <a:prstGeom prst="rect">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21262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A634-219C-66BE-BCE8-9F48A394E798}"/>
              </a:ext>
            </a:extLst>
          </p:cNvPr>
          <p:cNvSpPr txBox="1">
            <a:spLocks noGrp="1"/>
          </p:cNvSpPr>
          <p:nvPr>
            <p:ph type="title" idx="4294967295"/>
          </p:nvPr>
        </p:nvSpPr>
        <p:spPr>
          <a:xfrm>
            <a:off x="228600" y="228600"/>
            <a:ext cx="74676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Debugger – Variables Explorer</a:t>
            </a:r>
          </a:p>
        </p:txBody>
      </p:sp>
      <p:sp>
        <p:nvSpPr>
          <p:cNvPr id="5" name="TextBox 4">
            <a:extLst>
              <a:ext uri="{FF2B5EF4-FFF2-40B4-BE49-F238E27FC236}">
                <a16:creationId xmlns:a16="http://schemas.microsoft.com/office/drawing/2014/main" id="{DEC5FDEE-AE99-368E-590E-C5350E000A80}"/>
              </a:ext>
            </a:extLst>
          </p:cNvPr>
          <p:cNvSpPr txBox="1"/>
          <p:nvPr/>
        </p:nvSpPr>
        <p:spPr>
          <a:xfrm>
            <a:off x="547424" y="1219200"/>
            <a:ext cx="2218877" cy="584775"/>
          </a:xfrm>
          <a:prstGeom prst="rect">
            <a:avLst/>
          </a:prstGeom>
          <a:noFill/>
        </p:spPr>
        <p:txBody>
          <a:bodyPr wrap="none" rtlCol="0">
            <a:spAutoFit/>
          </a:bodyPr>
          <a:lstStyle/>
          <a:p>
            <a:r>
              <a:rPr lang="en-US" sz="3200" b="1" dirty="0">
                <a:latin typeface="Consolas" panose="020B0609020204030204" pitchFamily="49" charset="0"/>
                <a:cs typeface="Consolas" panose="020B0609020204030204" pitchFamily="49" charset="0"/>
              </a:rPr>
              <a:t>VARIABLES</a:t>
            </a:r>
          </a:p>
        </p:txBody>
      </p:sp>
      <p:sp>
        <p:nvSpPr>
          <p:cNvPr id="6" name="TextBox 5">
            <a:extLst>
              <a:ext uri="{FF2B5EF4-FFF2-40B4-BE49-F238E27FC236}">
                <a16:creationId xmlns:a16="http://schemas.microsoft.com/office/drawing/2014/main" id="{3C10D900-267E-4766-606A-EECFD4297A4E}"/>
              </a:ext>
            </a:extLst>
          </p:cNvPr>
          <p:cNvSpPr txBox="1"/>
          <p:nvPr/>
        </p:nvSpPr>
        <p:spPr>
          <a:xfrm>
            <a:off x="955317" y="1803975"/>
            <a:ext cx="1204176" cy="461665"/>
          </a:xfrm>
          <a:prstGeom prst="rect">
            <a:avLst/>
          </a:prstGeom>
          <a:noFill/>
        </p:spPr>
        <p:txBody>
          <a:bodyPr wrap="none" rtlCol="0">
            <a:spAutoFit/>
          </a:bodyPr>
          <a:lstStyle/>
          <a:p>
            <a:r>
              <a:rPr lang="en-US" sz="2400" b="1" dirty="0">
                <a:latin typeface="Consolas" panose="020B0609020204030204" pitchFamily="49" charset="0"/>
                <a:cs typeface="Consolas" panose="020B0609020204030204" pitchFamily="49" charset="0"/>
              </a:rPr>
              <a:t>Locals</a:t>
            </a:r>
          </a:p>
        </p:txBody>
      </p:sp>
      <p:sp>
        <p:nvSpPr>
          <p:cNvPr id="7" name="TextBox 6">
            <a:extLst>
              <a:ext uri="{FF2B5EF4-FFF2-40B4-BE49-F238E27FC236}">
                <a16:creationId xmlns:a16="http://schemas.microsoft.com/office/drawing/2014/main" id="{D632F259-6CC7-55AF-7C57-DDFF7E2ED9CF}"/>
              </a:ext>
            </a:extLst>
          </p:cNvPr>
          <p:cNvSpPr txBox="1"/>
          <p:nvPr/>
        </p:nvSpPr>
        <p:spPr>
          <a:xfrm>
            <a:off x="955317" y="3836175"/>
            <a:ext cx="1374094" cy="461665"/>
          </a:xfrm>
          <a:prstGeom prst="rect">
            <a:avLst/>
          </a:prstGeom>
          <a:noFill/>
        </p:spPr>
        <p:txBody>
          <a:bodyPr wrap="none" rtlCol="0">
            <a:spAutoFit/>
          </a:bodyPr>
          <a:lstStyle/>
          <a:p>
            <a:r>
              <a:rPr lang="en-US" sz="2400" b="1" dirty="0" err="1">
                <a:latin typeface="Consolas" panose="020B0609020204030204" pitchFamily="49" charset="0"/>
                <a:cs typeface="Consolas" panose="020B0609020204030204" pitchFamily="49" charset="0"/>
              </a:rPr>
              <a:t>Globals</a:t>
            </a:r>
            <a:endParaRPr lang="en-US" sz="2400" b="1" dirty="0">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D16E90D4-6925-BA5E-1162-0010F5F74CF2}"/>
              </a:ext>
            </a:extLst>
          </p:cNvPr>
          <p:cNvSpPr txBox="1"/>
          <p:nvPr/>
        </p:nvSpPr>
        <p:spPr>
          <a:xfrm>
            <a:off x="1557405" y="2162889"/>
            <a:ext cx="3243196" cy="1694951"/>
          </a:xfrm>
          <a:prstGeom prst="rect">
            <a:avLst/>
          </a:prstGeom>
          <a:noFill/>
        </p:spPr>
        <p:txBody>
          <a:bodyPr wrap="none" rtlCol="0">
            <a:spAutoFit/>
          </a:bodyPr>
          <a:lstStyle/>
          <a:p>
            <a:pPr>
              <a:lnSpc>
                <a:spcPct val="150000"/>
              </a:lnSpc>
            </a:pPr>
            <a:r>
              <a:rPr lang="en-US" sz="2400" b="1" dirty="0">
                <a:solidFill>
                  <a:schemeClr val="accent4"/>
                </a:solidFill>
                <a:latin typeface="Consolas" panose="020B0609020204030204" pitchFamily="49" charset="0"/>
                <a:cs typeface="Consolas" panose="020B0609020204030204" pitchFamily="49" charset="0"/>
              </a:rPr>
              <a:t>special variables</a:t>
            </a:r>
          </a:p>
          <a:p>
            <a:pPr>
              <a:lnSpc>
                <a:spcPct val="150000"/>
              </a:lnSpc>
            </a:pPr>
            <a:r>
              <a:rPr lang="en-US" sz="2400" b="1" dirty="0">
                <a:solidFill>
                  <a:schemeClr val="accent4"/>
                </a:solidFill>
                <a:latin typeface="Consolas" panose="020B0609020204030204" pitchFamily="49" charset="0"/>
                <a:cs typeface="Consolas" panose="020B0609020204030204" pitchFamily="49" charset="0"/>
              </a:rPr>
              <a:t>function variables</a:t>
            </a:r>
          </a:p>
          <a:p>
            <a:pPr>
              <a:lnSpc>
                <a:spcPct val="150000"/>
              </a:lnSpc>
            </a:pPr>
            <a:r>
              <a:rPr lang="en-US" sz="2400" b="1" dirty="0" err="1">
                <a:solidFill>
                  <a:schemeClr val="accent4"/>
                </a:solidFill>
                <a:latin typeface="Consolas" panose="020B0609020204030204" pitchFamily="49" charset="0"/>
                <a:cs typeface="Consolas" panose="020B0609020204030204" pitchFamily="49" charset="0"/>
              </a:rPr>
              <a:t>test_val</a:t>
            </a:r>
            <a:r>
              <a:rPr lang="en-US" sz="2400" b="1" dirty="0">
                <a:solidFill>
                  <a:schemeClr val="accent4"/>
                </a:solidFill>
                <a:latin typeface="Consolas" panose="020B0609020204030204" pitchFamily="49" charset="0"/>
                <a:cs typeface="Consolas" panose="020B0609020204030204" pitchFamily="49" charset="0"/>
              </a:rPr>
              <a:t>: </a:t>
            </a:r>
            <a:r>
              <a:rPr lang="en-US" sz="2400" b="1" dirty="0">
                <a:solidFill>
                  <a:srgbClr val="B2CAA5"/>
                </a:solidFill>
                <a:latin typeface="Consolas" panose="020B0609020204030204" pitchFamily="49" charset="0"/>
                <a:cs typeface="Consolas" panose="020B0609020204030204" pitchFamily="49" charset="0"/>
              </a:rPr>
              <a:t>4</a:t>
            </a:r>
          </a:p>
        </p:txBody>
      </p:sp>
      <p:sp>
        <p:nvSpPr>
          <p:cNvPr id="9" name="Chevron 8">
            <a:extLst>
              <a:ext uri="{FF2B5EF4-FFF2-40B4-BE49-F238E27FC236}">
                <a16:creationId xmlns:a16="http://schemas.microsoft.com/office/drawing/2014/main" id="{1C2D65BB-78F2-8F80-2110-192A259527C8}"/>
              </a:ext>
            </a:extLst>
          </p:cNvPr>
          <p:cNvSpPr/>
          <p:nvPr/>
        </p:nvSpPr>
        <p:spPr>
          <a:xfrm rot="5400000">
            <a:off x="287427" y="1402468"/>
            <a:ext cx="100586" cy="218239"/>
          </a:xfrm>
          <a:prstGeom prst="chevron">
            <a:avLst>
              <a:gd name="adj" fmla="val 6865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A020F4E0-88B5-8262-A2CD-5836530E1838}"/>
              </a:ext>
            </a:extLst>
          </p:cNvPr>
          <p:cNvSpPr/>
          <p:nvPr/>
        </p:nvSpPr>
        <p:spPr>
          <a:xfrm rot="5400000">
            <a:off x="814192" y="1975981"/>
            <a:ext cx="100586" cy="218239"/>
          </a:xfrm>
          <a:prstGeom prst="chevron">
            <a:avLst>
              <a:gd name="adj" fmla="val 6865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1" name="Chevron 10">
            <a:extLst>
              <a:ext uri="{FF2B5EF4-FFF2-40B4-BE49-F238E27FC236}">
                <a16:creationId xmlns:a16="http://schemas.microsoft.com/office/drawing/2014/main" id="{86AABD68-6527-30B7-E43E-595D3402978D}"/>
              </a:ext>
            </a:extLst>
          </p:cNvPr>
          <p:cNvSpPr/>
          <p:nvPr/>
        </p:nvSpPr>
        <p:spPr>
          <a:xfrm>
            <a:off x="1456819" y="2436369"/>
            <a:ext cx="100586" cy="218239"/>
          </a:xfrm>
          <a:prstGeom prst="chevron">
            <a:avLst>
              <a:gd name="adj" fmla="val 6865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Chevron 11">
            <a:extLst>
              <a:ext uri="{FF2B5EF4-FFF2-40B4-BE49-F238E27FC236}">
                <a16:creationId xmlns:a16="http://schemas.microsoft.com/office/drawing/2014/main" id="{BFA38F0A-7621-E70B-BC1E-3850F19FE032}"/>
              </a:ext>
            </a:extLst>
          </p:cNvPr>
          <p:cNvSpPr/>
          <p:nvPr/>
        </p:nvSpPr>
        <p:spPr>
          <a:xfrm>
            <a:off x="1456819" y="2964006"/>
            <a:ext cx="100586" cy="218239"/>
          </a:xfrm>
          <a:prstGeom prst="chevron">
            <a:avLst>
              <a:gd name="adj" fmla="val 6865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4" name="Chevron 13">
            <a:extLst>
              <a:ext uri="{FF2B5EF4-FFF2-40B4-BE49-F238E27FC236}">
                <a16:creationId xmlns:a16="http://schemas.microsoft.com/office/drawing/2014/main" id="{A80B09DD-FAA8-B4C0-54E3-9AEAC0F09CD8}"/>
              </a:ext>
            </a:extLst>
          </p:cNvPr>
          <p:cNvSpPr/>
          <p:nvPr/>
        </p:nvSpPr>
        <p:spPr>
          <a:xfrm>
            <a:off x="864485" y="3957887"/>
            <a:ext cx="100586" cy="218239"/>
          </a:xfrm>
          <a:prstGeom prst="chevron">
            <a:avLst>
              <a:gd name="adj" fmla="val 6865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33" name="Group 32">
            <a:extLst>
              <a:ext uri="{FF2B5EF4-FFF2-40B4-BE49-F238E27FC236}">
                <a16:creationId xmlns:a16="http://schemas.microsoft.com/office/drawing/2014/main" id="{B95DB779-206E-379B-5BD7-10479EE45A15}"/>
              </a:ext>
            </a:extLst>
          </p:cNvPr>
          <p:cNvGrpSpPr/>
          <p:nvPr/>
        </p:nvGrpSpPr>
        <p:grpSpPr>
          <a:xfrm>
            <a:off x="5094189" y="2090172"/>
            <a:ext cx="3810000" cy="2677656"/>
            <a:chOff x="5219700" y="1880175"/>
            <a:chExt cx="3810000" cy="2677656"/>
          </a:xfrm>
        </p:grpSpPr>
        <p:sp>
          <p:nvSpPr>
            <p:cNvPr id="29" name="TextBox 28">
              <a:extLst>
                <a:ext uri="{FF2B5EF4-FFF2-40B4-BE49-F238E27FC236}">
                  <a16:creationId xmlns:a16="http://schemas.microsoft.com/office/drawing/2014/main" id="{476B5564-2A47-6523-2792-D45753DD48C3}"/>
                </a:ext>
              </a:extLst>
            </p:cNvPr>
            <p:cNvSpPr txBox="1"/>
            <p:nvPr/>
          </p:nvSpPr>
          <p:spPr>
            <a:xfrm>
              <a:off x="5219700" y="1880175"/>
              <a:ext cx="3810000" cy="2677656"/>
            </a:xfrm>
            <a:prstGeom prst="rect">
              <a:avLst/>
            </a:prstGeom>
            <a:solidFill>
              <a:srgbClr val="1F1F1F"/>
            </a:solidFill>
          </p:spPr>
          <p:txBody>
            <a:bodyPr wrap="square" rtlCol="0">
              <a:spAutoFit/>
            </a:bodyPr>
            <a:lstStyle/>
            <a:p>
              <a:r>
                <a:rPr lang="en-US" sz="2400" dirty="0">
                  <a:solidFill>
                    <a:srgbClr val="CCCCCC"/>
                  </a:solidFill>
                  <a:highlight>
                    <a:srgbClr val="1F1F1F"/>
                  </a:highlight>
                  <a:latin typeface="Menlo" panose="020B0609030804020204" pitchFamily="49" charset="0"/>
                </a:rPr>
                <a:t>    </a:t>
              </a:r>
              <a:r>
                <a:rPr lang="en-US" sz="2400" b="0" dirty="0">
                  <a:solidFill>
                    <a:srgbClr val="CCCCCC"/>
                  </a:solidFill>
                  <a:effectLst/>
                  <a:highlight>
                    <a:srgbClr val="1F1F1F"/>
                  </a:highlight>
                  <a:latin typeface="Menlo" panose="020B0609030804020204" pitchFamily="49" charset="0"/>
                </a:rPr>
                <a:t>9</a:t>
              </a:r>
              <a:br>
                <a:rPr lang="en-US" sz="2400" b="0" dirty="0">
                  <a:solidFill>
                    <a:srgbClr val="CCCCCC"/>
                  </a:solidFill>
                  <a:effectLst/>
                  <a:highlight>
                    <a:srgbClr val="1F1F1F"/>
                  </a:highlight>
                  <a:latin typeface="Menlo" panose="020B0609030804020204" pitchFamily="49" charset="0"/>
                </a:rPr>
              </a:br>
              <a:r>
                <a:rPr lang="en-US" sz="2400" b="0" dirty="0">
                  <a:solidFill>
                    <a:srgbClr val="CCCCCC"/>
                  </a:solidFill>
                  <a:effectLst/>
                  <a:highlight>
                    <a:srgbClr val="1F1F1F"/>
                  </a:highlight>
                  <a:latin typeface="Menlo" panose="020B0609030804020204" pitchFamily="49" charset="0"/>
                </a:rPr>
                <a:t>   10  </a:t>
              </a:r>
              <a:r>
                <a:rPr lang="en-US" sz="2400" b="0" dirty="0" err="1">
                  <a:solidFill>
                    <a:srgbClr val="CCCCCC"/>
                  </a:solidFill>
                  <a:effectLst/>
                  <a:highlight>
                    <a:srgbClr val="1F1F1F"/>
                  </a:highlight>
                  <a:latin typeface="Menlo" panose="020B0609030804020204" pitchFamily="49" charset="0"/>
                </a:rPr>
                <a:t>test_val</a:t>
              </a:r>
              <a:r>
                <a:rPr lang="en-US" sz="2400" b="0" dirty="0">
                  <a:solidFill>
                    <a:srgbClr val="CCCCCC"/>
                  </a:solidFill>
                  <a:effectLst/>
                  <a:highlight>
                    <a:srgbClr val="1F1F1F"/>
                  </a:highlight>
                  <a:latin typeface="Menlo" panose="020B0609030804020204" pitchFamily="49" charset="0"/>
                </a:rPr>
                <a:t> </a:t>
              </a:r>
              <a:r>
                <a:rPr lang="en-US" sz="2400" b="0" dirty="0">
                  <a:solidFill>
                    <a:srgbClr val="D4D4D4"/>
                  </a:solidFill>
                  <a:effectLst/>
                  <a:highlight>
                    <a:srgbClr val="1F1F1F"/>
                  </a:highlight>
                  <a:latin typeface="Menlo" panose="020B0609030804020204" pitchFamily="49" charset="0"/>
                </a:rPr>
                <a:t>=</a:t>
              </a:r>
              <a:r>
                <a:rPr lang="en-US" sz="2400" b="0" dirty="0">
                  <a:solidFill>
                    <a:srgbClr val="CCCCCC"/>
                  </a:solidFill>
                  <a:effectLst/>
                  <a:highlight>
                    <a:srgbClr val="1F1F1F"/>
                  </a:highlight>
                  <a:latin typeface="Menlo" panose="020B0609030804020204" pitchFamily="49" charset="0"/>
                </a:rPr>
                <a:t> </a:t>
              </a:r>
              <a:r>
                <a:rPr lang="en-US" sz="2400" b="0" dirty="0">
                  <a:solidFill>
                    <a:srgbClr val="B5CEA8"/>
                  </a:solidFill>
                  <a:effectLst/>
                  <a:highlight>
                    <a:srgbClr val="1F1F1F"/>
                  </a:highlight>
                  <a:latin typeface="Menlo" panose="020B0609030804020204" pitchFamily="49" charset="0"/>
                </a:rPr>
                <a:t>4</a:t>
              </a:r>
              <a:endParaRPr lang="en-US" sz="2400" b="0" dirty="0">
                <a:solidFill>
                  <a:srgbClr val="CCCCCC"/>
                </a:solidFill>
                <a:effectLst/>
                <a:highlight>
                  <a:srgbClr val="1F1F1F"/>
                </a:highlight>
                <a:latin typeface="Menlo" panose="020B0609030804020204" pitchFamily="49" charset="0"/>
              </a:endParaRPr>
            </a:p>
            <a:p>
              <a:r>
                <a:rPr lang="en-US" sz="2400" b="0" dirty="0">
                  <a:solidFill>
                    <a:srgbClr val="CCCCCC"/>
                  </a:solidFill>
                  <a:effectLst/>
                  <a:highlight>
                    <a:srgbClr val="1F1F1F"/>
                  </a:highlight>
                  <a:latin typeface="Menlo" panose="020B0609030804020204" pitchFamily="49" charset="0"/>
                </a:rPr>
                <a:t>   11</a:t>
              </a:r>
              <a:br>
                <a:rPr lang="en-US" sz="2400" b="0" dirty="0">
                  <a:solidFill>
                    <a:srgbClr val="CCCCCC"/>
                  </a:solidFill>
                  <a:effectLst/>
                  <a:highlight>
                    <a:srgbClr val="1F1F1F"/>
                  </a:highlight>
                  <a:latin typeface="Menlo" panose="020B0609030804020204" pitchFamily="49" charset="0"/>
                </a:rPr>
              </a:br>
              <a:r>
                <a:rPr lang="en-US" sz="2400" b="0" dirty="0">
                  <a:solidFill>
                    <a:srgbClr val="CCCCCC"/>
                  </a:solidFill>
                  <a:effectLst/>
                  <a:highlight>
                    <a:srgbClr val="1F1F1F"/>
                  </a:highlight>
                  <a:latin typeface="Menlo" panose="020B0609030804020204" pitchFamily="49" charset="0"/>
                </a:rPr>
                <a:t>   12  </a:t>
              </a:r>
              <a:r>
                <a:rPr lang="en-US" sz="2400" b="0" dirty="0" err="1">
                  <a:solidFill>
                    <a:srgbClr val="CCCCCC"/>
                  </a:solidFill>
                  <a:effectLst/>
                  <a:highlight>
                    <a:srgbClr val="1F1F1F"/>
                  </a:highlight>
                  <a:latin typeface="Menlo" panose="020B0609030804020204" pitchFamily="49" charset="0"/>
                </a:rPr>
                <a:t>test_result</a:t>
              </a:r>
              <a:r>
                <a:rPr lang="en-US" sz="2400" b="0" dirty="0">
                  <a:solidFill>
                    <a:srgbClr val="CCCCCC"/>
                  </a:solidFill>
                  <a:effectLst/>
                  <a:highlight>
                    <a:srgbClr val="1F1F1F"/>
                  </a:highlight>
                  <a:latin typeface="Menlo" panose="020B0609030804020204" pitchFamily="49" charset="0"/>
                </a:rPr>
                <a:t> </a:t>
              </a:r>
            </a:p>
            <a:p>
              <a:r>
                <a:rPr lang="en-US" sz="2400" b="0" dirty="0">
                  <a:solidFill>
                    <a:srgbClr val="CCCCCC"/>
                  </a:solidFill>
                  <a:effectLst/>
                  <a:highlight>
                    <a:srgbClr val="1F1F1F"/>
                  </a:highlight>
                  <a:latin typeface="Menlo" panose="020B0609030804020204" pitchFamily="49" charset="0"/>
                </a:rPr>
                <a:t>   13</a:t>
              </a:r>
              <a:br>
                <a:rPr lang="en-US" sz="2400" b="0" dirty="0">
                  <a:solidFill>
                    <a:srgbClr val="CCCCCC"/>
                  </a:solidFill>
                  <a:effectLst/>
                  <a:highlight>
                    <a:srgbClr val="1F1F1F"/>
                  </a:highlight>
                  <a:latin typeface="Menlo" panose="020B0609030804020204" pitchFamily="49" charset="0"/>
                </a:rPr>
              </a:br>
              <a:r>
                <a:rPr lang="en-US" sz="2400" b="0" dirty="0">
                  <a:solidFill>
                    <a:srgbClr val="CCCCCC"/>
                  </a:solidFill>
                  <a:effectLst/>
                  <a:highlight>
                    <a:srgbClr val="1F1F1F"/>
                  </a:highlight>
                  <a:latin typeface="Menlo" panose="020B0609030804020204" pitchFamily="49" charset="0"/>
                </a:rPr>
                <a:t>   14  </a:t>
              </a:r>
              <a:r>
                <a:rPr lang="en-US" sz="2400" b="0" dirty="0">
                  <a:solidFill>
                    <a:srgbClr val="DCDCAA"/>
                  </a:solidFill>
                  <a:effectLst/>
                  <a:highlight>
                    <a:srgbClr val="1F1F1F"/>
                  </a:highlight>
                  <a:latin typeface="Menlo" panose="020B0609030804020204" pitchFamily="49" charset="0"/>
                </a:rPr>
                <a:t>print</a:t>
              </a:r>
              <a:r>
                <a:rPr lang="en-US" sz="2400" b="0" dirty="0">
                  <a:solidFill>
                    <a:srgbClr val="CCCCCC"/>
                  </a:solidFill>
                  <a:effectLst/>
                  <a:highlight>
                    <a:srgbClr val="1F1F1F"/>
                  </a:highlight>
                  <a:latin typeface="Menlo" panose="020B0609030804020204" pitchFamily="49" charset="0"/>
                </a:rPr>
                <a:t>(</a:t>
              </a:r>
              <a:r>
                <a:rPr lang="en-US" sz="2400" b="0" dirty="0">
                  <a:solidFill>
                    <a:srgbClr val="CE9178"/>
                  </a:solidFill>
                  <a:effectLst/>
                  <a:highlight>
                    <a:srgbClr val="1F1F1F"/>
                  </a:highlight>
                  <a:latin typeface="Menlo" panose="020B0609030804020204" pitchFamily="49" charset="0"/>
                </a:rPr>
                <a:t>"</a:t>
              </a:r>
              <a:r>
                <a:rPr lang="en-US" sz="2400" b="0" dirty="0" err="1">
                  <a:solidFill>
                    <a:srgbClr val="CE9178"/>
                  </a:solidFill>
                  <a:effectLst/>
                  <a:highlight>
                    <a:srgbClr val="1F1F1F"/>
                  </a:highlight>
                  <a:latin typeface="Menlo" panose="020B0609030804020204" pitchFamily="49" charset="0"/>
                </a:rPr>
                <a:t>Resul</a:t>
              </a:r>
              <a:endParaRPr lang="en-US" sz="2400" b="0" dirty="0">
                <a:solidFill>
                  <a:srgbClr val="CCCCCC"/>
                </a:solidFill>
                <a:effectLst/>
                <a:highlight>
                  <a:srgbClr val="1F1F1F"/>
                </a:highlight>
                <a:latin typeface="Menlo" panose="020B0609030804020204" pitchFamily="49" charset="0"/>
              </a:endParaRPr>
            </a:p>
            <a:p>
              <a:r>
                <a:rPr lang="en-US" sz="2400" b="0" dirty="0">
                  <a:solidFill>
                    <a:srgbClr val="CCCCCC"/>
                  </a:solidFill>
                  <a:effectLst/>
                  <a:highlight>
                    <a:srgbClr val="1F1F1F"/>
                  </a:highlight>
                  <a:latin typeface="Menlo" panose="020B0609030804020204" pitchFamily="49" charset="0"/>
                </a:rPr>
                <a:t>   15</a:t>
              </a:r>
              <a:endParaRPr lang="en-US" sz="2400" dirty="0"/>
            </a:p>
          </p:txBody>
        </p:sp>
        <p:grpSp>
          <p:nvGrpSpPr>
            <p:cNvPr id="32" name="Group 31">
              <a:extLst>
                <a:ext uri="{FF2B5EF4-FFF2-40B4-BE49-F238E27FC236}">
                  <a16:creationId xmlns:a16="http://schemas.microsoft.com/office/drawing/2014/main" id="{359DBF07-B79D-9267-ABF6-E2FEE1E2887F}"/>
                </a:ext>
              </a:extLst>
            </p:cNvPr>
            <p:cNvGrpSpPr/>
            <p:nvPr/>
          </p:nvGrpSpPr>
          <p:grpSpPr>
            <a:xfrm>
              <a:off x="5280660" y="2342703"/>
              <a:ext cx="548640" cy="662940"/>
              <a:chOff x="5280660" y="2342703"/>
              <a:chExt cx="548640" cy="662940"/>
            </a:xfrm>
          </p:grpSpPr>
          <p:sp>
            <p:nvSpPr>
              <p:cNvPr id="30" name="Oval 29">
                <a:extLst>
                  <a:ext uri="{FF2B5EF4-FFF2-40B4-BE49-F238E27FC236}">
                    <a16:creationId xmlns:a16="http://schemas.microsoft.com/office/drawing/2014/main" id="{385C2FF2-5A72-B127-41C0-E3CD33F02B4E}"/>
                  </a:ext>
                </a:extLst>
              </p:cNvPr>
              <p:cNvSpPr/>
              <p:nvPr/>
            </p:nvSpPr>
            <p:spPr>
              <a:xfrm>
                <a:off x="5372100" y="2342703"/>
                <a:ext cx="256032" cy="256032"/>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Right pointing backhand index with solid fill">
                <a:extLst>
                  <a:ext uri="{FF2B5EF4-FFF2-40B4-BE49-F238E27FC236}">
                    <a16:creationId xmlns:a16="http://schemas.microsoft.com/office/drawing/2014/main" id="{3BFB225B-5AE8-43A0-2F9D-4CBA9020AD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280660" y="2457003"/>
                <a:ext cx="548640" cy="548640"/>
              </a:xfrm>
              <a:prstGeom prst="rect">
                <a:avLst/>
              </a:prstGeom>
            </p:spPr>
          </p:pic>
        </p:grpSp>
      </p:grpSp>
      <p:sp>
        <p:nvSpPr>
          <p:cNvPr id="34" name="Rectangle 33">
            <a:extLst>
              <a:ext uri="{FF2B5EF4-FFF2-40B4-BE49-F238E27FC236}">
                <a16:creationId xmlns:a16="http://schemas.microsoft.com/office/drawing/2014/main" id="{CA8A07AE-0753-05AA-71E8-2F314A5E93BA}"/>
              </a:ext>
            </a:extLst>
          </p:cNvPr>
          <p:cNvSpPr/>
          <p:nvPr/>
        </p:nvSpPr>
        <p:spPr>
          <a:xfrm>
            <a:off x="5010183" y="1991885"/>
            <a:ext cx="3978012" cy="287422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5">
            <a:extLst>
              <a:ext uri="{FF2B5EF4-FFF2-40B4-BE49-F238E27FC236}">
                <a16:creationId xmlns:a16="http://schemas.microsoft.com/office/drawing/2014/main" id="{B6BFC0E4-1F72-B720-2C98-E0ACA9B88941}"/>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22</a:t>
            </a:fld>
            <a:endParaRPr lang="en-US" dirty="0"/>
          </a:p>
        </p:txBody>
      </p:sp>
    </p:spTree>
    <p:extLst>
      <p:ext uri="{BB962C8B-B14F-4D97-AF65-F5344CB8AC3E}">
        <p14:creationId xmlns:p14="http://schemas.microsoft.com/office/powerpoint/2010/main" val="3217236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AF8E-A76C-C06A-A6B3-3D2EE267337F}"/>
              </a:ext>
            </a:extLst>
          </p:cNvPr>
          <p:cNvSpPr txBox="1">
            <a:spLocks noGrp="1"/>
          </p:cNvSpPr>
          <p:nvPr>
            <p:ph type="title" idx="4294967295"/>
          </p:nvPr>
        </p:nvSpPr>
        <p:spPr>
          <a:xfrm>
            <a:off x="228600" y="228600"/>
            <a:ext cx="59436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Debugger - Controls</a:t>
            </a:r>
          </a:p>
        </p:txBody>
      </p:sp>
      <p:sp>
        <p:nvSpPr>
          <p:cNvPr id="23" name="Rounded Rectangle 22">
            <a:extLst>
              <a:ext uri="{FF2B5EF4-FFF2-40B4-BE49-F238E27FC236}">
                <a16:creationId xmlns:a16="http://schemas.microsoft.com/office/drawing/2014/main" id="{98D2C537-CB1B-8F61-01EC-85FC2B1C6E79}"/>
              </a:ext>
            </a:extLst>
          </p:cNvPr>
          <p:cNvSpPr/>
          <p:nvPr/>
        </p:nvSpPr>
        <p:spPr>
          <a:xfrm>
            <a:off x="495300" y="3017520"/>
            <a:ext cx="8153400" cy="1377700"/>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51C9DD75-636F-926E-105B-412BCC12B661}"/>
              </a:ext>
            </a:extLst>
          </p:cNvPr>
          <p:cNvGrpSpPr>
            <a:grpSpLocks noChangeAspect="1"/>
          </p:cNvGrpSpPr>
          <p:nvPr/>
        </p:nvGrpSpPr>
        <p:grpSpPr>
          <a:xfrm>
            <a:off x="746485" y="3294890"/>
            <a:ext cx="516313" cy="822960"/>
            <a:chOff x="1752600" y="4709794"/>
            <a:chExt cx="234152" cy="410846"/>
          </a:xfrm>
        </p:grpSpPr>
        <p:sp>
          <p:nvSpPr>
            <p:cNvPr id="24" name="Rectangle 23">
              <a:extLst>
                <a:ext uri="{FF2B5EF4-FFF2-40B4-BE49-F238E27FC236}">
                  <a16:creationId xmlns:a16="http://schemas.microsoft.com/office/drawing/2014/main" id="{F5DCC1C9-BDC7-0488-1088-1E1A2982F453}"/>
                </a:ext>
              </a:extLst>
            </p:cNvPr>
            <p:cNvSpPr/>
            <p:nvPr/>
          </p:nvSpPr>
          <p:spPr>
            <a:xfrm>
              <a:off x="1752600" y="4709794"/>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5476946-93F8-99A2-D1E6-4FF8EBF04867}"/>
                </a:ext>
              </a:extLst>
            </p:cNvPr>
            <p:cNvSpPr/>
            <p:nvPr/>
          </p:nvSpPr>
          <p:spPr>
            <a:xfrm>
              <a:off x="1895312" y="4709794"/>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F10C388-082B-39CE-A49D-344E8FE05BAE}"/>
                </a:ext>
              </a:extLst>
            </p:cNvPr>
            <p:cNvSpPr/>
            <p:nvPr/>
          </p:nvSpPr>
          <p:spPr>
            <a:xfrm>
              <a:off x="1752600" y="4869497"/>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FB22CF6-595F-32CB-C2A4-7B7DF16E894A}"/>
                </a:ext>
              </a:extLst>
            </p:cNvPr>
            <p:cNvSpPr/>
            <p:nvPr/>
          </p:nvSpPr>
          <p:spPr>
            <a:xfrm>
              <a:off x="1895312" y="4869497"/>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87948F2-0561-57B2-ECF2-5D5F19653070}"/>
                </a:ext>
              </a:extLst>
            </p:cNvPr>
            <p:cNvSpPr/>
            <p:nvPr/>
          </p:nvSpPr>
          <p:spPr>
            <a:xfrm>
              <a:off x="1752600" y="5029200"/>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CB09B9E-8635-B7DA-FFC1-937EC0D4C485}"/>
                </a:ext>
              </a:extLst>
            </p:cNvPr>
            <p:cNvSpPr/>
            <p:nvPr/>
          </p:nvSpPr>
          <p:spPr>
            <a:xfrm>
              <a:off x="1895312" y="5029200"/>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2E8B3827-B8F3-FE9E-B15C-88C1F9B43A35}"/>
              </a:ext>
            </a:extLst>
          </p:cNvPr>
          <p:cNvGrpSpPr/>
          <p:nvPr/>
        </p:nvGrpSpPr>
        <p:grpSpPr>
          <a:xfrm>
            <a:off x="2869566" y="3294890"/>
            <a:ext cx="899686" cy="822960"/>
            <a:chOff x="2950282" y="4573575"/>
            <a:chExt cx="731520" cy="731520"/>
          </a:xfrm>
        </p:grpSpPr>
        <p:sp>
          <p:nvSpPr>
            <p:cNvPr id="43" name="Oval 42">
              <a:extLst>
                <a:ext uri="{FF2B5EF4-FFF2-40B4-BE49-F238E27FC236}">
                  <a16:creationId xmlns:a16="http://schemas.microsoft.com/office/drawing/2014/main" id="{7E1940C1-2FC0-A283-2E69-3A58B48F9ACD}"/>
                </a:ext>
              </a:extLst>
            </p:cNvPr>
            <p:cNvSpPr/>
            <p:nvPr/>
          </p:nvSpPr>
          <p:spPr>
            <a:xfrm>
              <a:off x="3205516" y="5012113"/>
              <a:ext cx="223045" cy="243840"/>
            </a:xfrm>
            <a:prstGeom prst="ellipse">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ircular Arrow 43">
              <a:extLst>
                <a:ext uri="{FF2B5EF4-FFF2-40B4-BE49-F238E27FC236}">
                  <a16:creationId xmlns:a16="http://schemas.microsoft.com/office/drawing/2014/main" id="{14A59FED-B110-1C1E-100C-BB385035A3D8}"/>
                </a:ext>
              </a:extLst>
            </p:cNvPr>
            <p:cNvSpPr/>
            <p:nvPr/>
          </p:nvSpPr>
          <p:spPr>
            <a:xfrm>
              <a:off x="2950282" y="4573575"/>
              <a:ext cx="731520" cy="731520"/>
            </a:xfrm>
            <a:prstGeom prst="circularArrow">
              <a:avLst>
                <a:gd name="adj1" fmla="val 12993"/>
                <a:gd name="adj2" fmla="val 1393446"/>
                <a:gd name="adj3" fmla="val 19382305"/>
                <a:gd name="adj4" fmla="val 10513475"/>
                <a:gd name="adj5" fmla="val 20393"/>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6" name="Group 55">
            <a:extLst>
              <a:ext uri="{FF2B5EF4-FFF2-40B4-BE49-F238E27FC236}">
                <a16:creationId xmlns:a16="http://schemas.microsoft.com/office/drawing/2014/main" id="{F313EBB7-9C2A-3F5E-ED3B-57A84E35A23F}"/>
              </a:ext>
            </a:extLst>
          </p:cNvPr>
          <p:cNvGrpSpPr/>
          <p:nvPr/>
        </p:nvGrpSpPr>
        <p:grpSpPr>
          <a:xfrm>
            <a:off x="4335906" y="3343561"/>
            <a:ext cx="365760" cy="725618"/>
            <a:chOff x="4265267" y="4620842"/>
            <a:chExt cx="297393" cy="649471"/>
          </a:xfrm>
        </p:grpSpPr>
        <p:sp>
          <p:nvSpPr>
            <p:cNvPr id="45" name="Oval 44">
              <a:extLst>
                <a:ext uri="{FF2B5EF4-FFF2-40B4-BE49-F238E27FC236}">
                  <a16:creationId xmlns:a16="http://schemas.microsoft.com/office/drawing/2014/main" id="{ADC7F3F4-B4B8-07B5-D4FD-9378309D8AFE}"/>
                </a:ext>
              </a:extLst>
            </p:cNvPr>
            <p:cNvSpPr/>
            <p:nvPr/>
          </p:nvSpPr>
          <p:spPr>
            <a:xfrm>
              <a:off x="4302441" y="5024781"/>
              <a:ext cx="223045" cy="245532"/>
            </a:xfrm>
            <a:prstGeom prst="ellipse">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own Arrow 46">
              <a:extLst>
                <a:ext uri="{FF2B5EF4-FFF2-40B4-BE49-F238E27FC236}">
                  <a16:creationId xmlns:a16="http://schemas.microsoft.com/office/drawing/2014/main" id="{D792F819-B2BE-A329-6140-4C0E705F3081}"/>
                </a:ext>
              </a:extLst>
            </p:cNvPr>
            <p:cNvSpPr/>
            <p:nvPr/>
          </p:nvSpPr>
          <p:spPr>
            <a:xfrm>
              <a:off x="4265267" y="4620842"/>
              <a:ext cx="297393" cy="327377"/>
            </a:xfrm>
            <a:prstGeom prst="downArrow">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73F8EBC2-EAB9-BB4C-9B25-7BF6685CD25B}"/>
              </a:ext>
            </a:extLst>
          </p:cNvPr>
          <p:cNvGrpSpPr/>
          <p:nvPr/>
        </p:nvGrpSpPr>
        <p:grpSpPr>
          <a:xfrm>
            <a:off x="5446962" y="3345396"/>
            <a:ext cx="365760" cy="721949"/>
            <a:chOff x="5080491" y="4617720"/>
            <a:chExt cx="297393" cy="646187"/>
          </a:xfrm>
        </p:grpSpPr>
        <p:sp>
          <p:nvSpPr>
            <p:cNvPr id="46" name="Oval 45">
              <a:extLst>
                <a:ext uri="{FF2B5EF4-FFF2-40B4-BE49-F238E27FC236}">
                  <a16:creationId xmlns:a16="http://schemas.microsoft.com/office/drawing/2014/main" id="{DB84CF1D-3A92-77A4-48CD-A2F43D2B3163}"/>
                </a:ext>
              </a:extLst>
            </p:cNvPr>
            <p:cNvSpPr/>
            <p:nvPr/>
          </p:nvSpPr>
          <p:spPr>
            <a:xfrm>
              <a:off x="5117665" y="5018375"/>
              <a:ext cx="223045" cy="245532"/>
            </a:xfrm>
            <a:prstGeom prst="ellipse">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a:extLst>
                <a:ext uri="{FF2B5EF4-FFF2-40B4-BE49-F238E27FC236}">
                  <a16:creationId xmlns:a16="http://schemas.microsoft.com/office/drawing/2014/main" id="{F27E4C10-71FD-9E46-FDED-718D11CEF692}"/>
                </a:ext>
              </a:extLst>
            </p:cNvPr>
            <p:cNvSpPr/>
            <p:nvPr/>
          </p:nvSpPr>
          <p:spPr>
            <a:xfrm rot="10800000">
              <a:off x="5080491" y="4617720"/>
              <a:ext cx="297393" cy="327377"/>
            </a:xfrm>
            <a:prstGeom prst="downArrow">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Circular Arrow 48">
            <a:extLst>
              <a:ext uri="{FF2B5EF4-FFF2-40B4-BE49-F238E27FC236}">
                <a16:creationId xmlns:a16="http://schemas.microsoft.com/office/drawing/2014/main" id="{85418AC5-47DD-C493-4EB4-A1DAA9AC518C}"/>
              </a:ext>
            </a:extLst>
          </p:cNvPr>
          <p:cNvSpPr/>
          <p:nvPr/>
        </p:nvSpPr>
        <p:spPr>
          <a:xfrm rot="20894808" flipH="1">
            <a:off x="6367442" y="3294890"/>
            <a:ext cx="822960" cy="822960"/>
          </a:xfrm>
          <a:prstGeom prst="circularArrow">
            <a:avLst>
              <a:gd name="adj1" fmla="val 12126"/>
              <a:gd name="adj2" fmla="val 1528906"/>
              <a:gd name="adj3" fmla="val 19499451"/>
              <a:gd name="adj4" fmla="val 1478195"/>
              <a:gd name="adj5" fmla="val 20107"/>
            </a:avLst>
          </a:prstGeom>
          <a:solidFill>
            <a:srgbClr val="88CF8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ame 50">
            <a:extLst>
              <a:ext uri="{FF2B5EF4-FFF2-40B4-BE49-F238E27FC236}">
                <a16:creationId xmlns:a16="http://schemas.microsoft.com/office/drawing/2014/main" id="{2EB02A46-B616-7A97-B0C7-E09B437CD463}"/>
              </a:ext>
            </a:extLst>
          </p:cNvPr>
          <p:cNvSpPr/>
          <p:nvPr/>
        </p:nvSpPr>
        <p:spPr>
          <a:xfrm>
            <a:off x="7637106" y="3386330"/>
            <a:ext cx="640080" cy="640080"/>
          </a:xfrm>
          <a:prstGeom prst="frame">
            <a:avLst>
              <a:gd name="adj1" fmla="val 17343"/>
            </a:avLst>
          </a:prstGeom>
          <a:solidFill>
            <a:srgbClr val="F2857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8" name="Group 57">
            <a:extLst>
              <a:ext uri="{FF2B5EF4-FFF2-40B4-BE49-F238E27FC236}">
                <a16:creationId xmlns:a16="http://schemas.microsoft.com/office/drawing/2014/main" id="{DFCBEAB0-7DE7-ABD4-E53E-F81D2AAF2F5C}"/>
              </a:ext>
            </a:extLst>
          </p:cNvPr>
          <p:cNvGrpSpPr/>
          <p:nvPr/>
        </p:nvGrpSpPr>
        <p:grpSpPr>
          <a:xfrm>
            <a:off x="1712511" y="3294890"/>
            <a:ext cx="708469" cy="822960"/>
            <a:chOff x="2197338" y="4620843"/>
            <a:chExt cx="576045" cy="640080"/>
          </a:xfrm>
        </p:grpSpPr>
        <p:grpSp>
          <p:nvGrpSpPr>
            <p:cNvPr id="54" name="Group 53">
              <a:extLst>
                <a:ext uri="{FF2B5EF4-FFF2-40B4-BE49-F238E27FC236}">
                  <a16:creationId xmlns:a16="http://schemas.microsoft.com/office/drawing/2014/main" id="{683CA5F7-C950-16C9-A3D4-C0AD6128BDFD}"/>
                </a:ext>
              </a:extLst>
            </p:cNvPr>
            <p:cNvGrpSpPr/>
            <p:nvPr/>
          </p:nvGrpSpPr>
          <p:grpSpPr>
            <a:xfrm>
              <a:off x="2406725" y="4670805"/>
              <a:ext cx="366658" cy="548640"/>
              <a:chOff x="2406795" y="4666563"/>
              <a:chExt cx="366658" cy="548640"/>
            </a:xfrm>
          </p:grpSpPr>
          <p:sp>
            <p:nvSpPr>
              <p:cNvPr id="53" name="Triangle 52">
                <a:extLst>
                  <a:ext uri="{FF2B5EF4-FFF2-40B4-BE49-F238E27FC236}">
                    <a16:creationId xmlns:a16="http://schemas.microsoft.com/office/drawing/2014/main" id="{7D662873-E36D-0099-28AC-C828054B357C}"/>
                  </a:ext>
                </a:extLst>
              </p:cNvPr>
              <p:cNvSpPr/>
              <p:nvPr/>
            </p:nvSpPr>
            <p:spPr>
              <a:xfrm rot="5400000">
                <a:off x="2315355" y="4758003"/>
                <a:ext cx="548640" cy="365760"/>
              </a:xfrm>
              <a:prstGeom prst="triangle">
                <a:avLst/>
              </a:prstGeom>
              <a:noFill/>
              <a:ln w="889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B1240989-F373-FD6A-71D0-8D5256F417F4}"/>
                  </a:ext>
                </a:extLst>
              </p:cNvPr>
              <p:cNvSpPr/>
              <p:nvPr/>
            </p:nvSpPr>
            <p:spPr>
              <a:xfrm rot="5400000">
                <a:off x="2316253" y="4758003"/>
                <a:ext cx="548640" cy="365760"/>
              </a:xfrm>
              <a:prstGeom prst="triangle">
                <a:avLst/>
              </a:prstGeom>
              <a:noFill/>
              <a:ln w="38100">
                <a:solidFill>
                  <a:srgbClr val="67A7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F3A3F0AE-00FD-5243-E815-7FB783E9153A}"/>
                </a:ext>
              </a:extLst>
            </p:cNvPr>
            <p:cNvSpPr/>
            <p:nvPr/>
          </p:nvSpPr>
          <p:spPr>
            <a:xfrm>
              <a:off x="2197338" y="4620843"/>
              <a:ext cx="91440" cy="640080"/>
            </a:xfrm>
            <a:prstGeom prst="rect">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7B2DCB8F-4822-FE89-F610-0EE2EC32267C}"/>
              </a:ext>
            </a:extLst>
          </p:cNvPr>
          <p:cNvGrpSpPr/>
          <p:nvPr/>
        </p:nvGrpSpPr>
        <p:grpSpPr>
          <a:xfrm>
            <a:off x="690975" y="1817006"/>
            <a:ext cx="2723823" cy="2376033"/>
            <a:chOff x="690975" y="2035113"/>
            <a:chExt cx="2723823" cy="2376033"/>
          </a:xfrm>
        </p:grpSpPr>
        <p:sp>
          <p:nvSpPr>
            <p:cNvPr id="5" name="TextBox 4">
              <a:extLst>
                <a:ext uri="{FF2B5EF4-FFF2-40B4-BE49-F238E27FC236}">
                  <a16:creationId xmlns:a16="http://schemas.microsoft.com/office/drawing/2014/main" id="{AD257055-F4B1-7643-4573-3836BB55D69E}"/>
                </a:ext>
              </a:extLst>
            </p:cNvPr>
            <p:cNvSpPr txBox="1"/>
            <p:nvPr/>
          </p:nvSpPr>
          <p:spPr>
            <a:xfrm>
              <a:off x="690975" y="2035113"/>
              <a:ext cx="2723823" cy="707886"/>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sz="4000" b="1" dirty="0">
                  <a:solidFill>
                    <a:schemeClr val="tx2"/>
                  </a:solidFill>
                  <a:effectLst>
                    <a:outerShdw blurRad="50800" dist="38100" dir="2700000" algn="tl" rotWithShape="0">
                      <a:prstClr val="black">
                        <a:alpha val="40000"/>
                      </a:prstClr>
                    </a:outerShdw>
                  </a:effectLst>
                  <a:latin typeface="Andale Mono" panose="020B0509000000000004" pitchFamily="49" charset="0"/>
                </a:rPr>
                <a:t>Continue</a:t>
              </a:r>
            </a:p>
          </p:txBody>
        </p:sp>
        <p:cxnSp>
          <p:nvCxnSpPr>
            <p:cNvPr id="16" name="Straight Connector 15">
              <a:extLst>
                <a:ext uri="{FF2B5EF4-FFF2-40B4-BE49-F238E27FC236}">
                  <a16:creationId xmlns:a16="http://schemas.microsoft.com/office/drawing/2014/main" id="{D98EADB0-64B7-9E49-F3E0-AC445AADCED7}"/>
                </a:ext>
              </a:extLst>
            </p:cNvPr>
            <p:cNvCxnSpPr>
              <a:cxnSpLocks/>
              <a:stCxn id="5" idx="2"/>
              <a:endCxn id="3" idx="0"/>
            </p:cNvCxnSpPr>
            <p:nvPr/>
          </p:nvCxnSpPr>
          <p:spPr>
            <a:xfrm>
              <a:off x="2052887" y="2742999"/>
              <a:ext cx="0" cy="678416"/>
            </a:xfrm>
            <a:prstGeom prst="line">
              <a:avLst/>
            </a:prstGeom>
            <a:ln w="57150">
              <a:solidFill>
                <a:schemeClr val="tx2"/>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73A57B8B-5CD0-235E-F5A0-D9197A3B8DE9}"/>
                </a:ext>
              </a:extLst>
            </p:cNvPr>
            <p:cNvSpPr/>
            <p:nvPr/>
          </p:nvSpPr>
          <p:spPr>
            <a:xfrm>
              <a:off x="1567075" y="3421415"/>
              <a:ext cx="971623" cy="989731"/>
            </a:xfrm>
            <a:prstGeom prst="roundRect">
              <a:avLst/>
            </a:prstGeom>
            <a:noFill/>
            <a:ln w="57150">
              <a:solidFill>
                <a:schemeClr val="tx2"/>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a:extLst>
              <a:ext uri="{FF2B5EF4-FFF2-40B4-BE49-F238E27FC236}">
                <a16:creationId xmlns:a16="http://schemas.microsoft.com/office/drawing/2014/main" id="{6DF2F342-F333-018F-55E0-03BFC7B2306F}"/>
              </a:ext>
            </a:extLst>
          </p:cNvPr>
          <p:cNvSpPr txBox="1"/>
          <p:nvPr/>
        </p:nvSpPr>
        <p:spPr>
          <a:xfrm>
            <a:off x="3794195" y="4581009"/>
            <a:ext cx="1454244" cy="1323439"/>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pPr algn="ctr"/>
            <a:r>
              <a:rPr lang="en-US" sz="4000" b="1" dirty="0">
                <a:solidFill>
                  <a:schemeClr val="tx2"/>
                </a:solidFill>
                <a:effectLst>
                  <a:outerShdw blurRad="50800" dist="38100" dir="2700000" algn="tl" rotWithShape="0">
                    <a:prstClr val="black">
                      <a:alpha val="40000"/>
                    </a:prstClr>
                  </a:outerShdw>
                </a:effectLst>
                <a:latin typeface="Andale Mono" panose="020B0509000000000004" pitchFamily="49" charset="0"/>
              </a:rPr>
              <a:t>Step</a:t>
            </a:r>
          </a:p>
          <a:p>
            <a:pPr algn="ctr"/>
            <a:r>
              <a:rPr lang="en-US" sz="4000" b="1" dirty="0">
                <a:solidFill>
                  <a:schemeClr val="tx2"/>
                </a:solidFill>
                <a:effectLst>
                  <a:outerShdw blurRad="50800" dist="38100" dir="2700000" algn="tl" rotWithShape="0">
                    <a:prstClr val="black">
                      <a:alpha val="40000"/>
                    </a:prstClr>
                  </a:outerShdw>
                </a:effectLst>
                <a:latin typeface="Andale Mono" panose="020B0509000000000004" pitchFamily="49" charset="0"/>
              </a:rPr>
              <a:t>Into</a:t>
            </a:r>
          </a:p>
        </p:txBody>
      </p:sp>
      <p:sp>
        <p:nvSpPr>
          <p:cNvPr id="64" name="Rounded Rectangle 63">
            <a:extLst>
              <a:ext uri="{FF2B5EF4-FFF2-40B4-BE49-F238E27FC236}">
                <a16:creationId xmlns:a16="http://schemas.microsoft.com/office/drawing/2014/main" id="{70550ADB-89F0-27AD-0857-6F875DB2FE23}"/>
              </a:ext>
            </a:extLst>
          </p:cNvPr>
          <p:cNvSpPr/>
          <p:nvPr/>
        </p:nvSpPr>
        <p:spPr>
          <a:xfrm>
            <a:off x="4035505" y="3203309"/>
            <a:ext cx="971623" cy="989731"/>
          </a:xfrm>
          <a:prstGeom prst="roundRect">
            <a:avLst/>
          </a:prstGeom>
          <a:noFill/>
          <a:ln w="57150">
            <a:solidFill>
              <a:schemeClr val="tx2"/>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cxnSp>
        <p:nvCxnSpPr>
          <p:cNvPr id="65" name="Straight Connector 64">
            <a:extLst>
              <a:ext uri="{FF2B5EF4-FFF2-40B4-BE49-F238E27FC236}">
                <a16:creationId xmlns:a16="http://schemas.microsoft.com/office/drawing/2014/main" id="{C8AD31F7-4BAD-492B-5C8C-A631D5E6911A}"/>
              </a:ext>
            </a:extLst>
          </p:cNvPr>
          <p:cNvCxnSpPr>
            <a:cxnSpLocks/>
            <a:stCxn id="63" idx="0"/>
            <a:endCxn id="64" idx="2"/>
          </p:cNvCxnSpPr>
          <p:nvPr/>
        </p:nvCxnSpPr>
        <p:spPr>
          <a:xfrm flipV="1">
            <a:off x="4521317" y="4193040"/>
            <a:ext cx="0" cy="387969"/>
          </a:xfrm>
          <a:prstGeom prst="line">
            <a:avLst/>
          </a:prstGeom>
          <a:ln w="57150">
            <a:solidFill>
              <a:schemeClr val="tx2"/>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C2552BA1-E509-8388-DB97-DCE267E0098B}"/>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23</a:t>
            </a:fld>
            <a:endParaRPr lang="en-US" dirty="0"/>
          </a:p>
        </p:txBody>
      </p:sp>
    </p:spTree>
    <p:extLst>
      <p:ext uri="{BB962C8B-B14F-4D97-AF65-F5344CB8AC3E}">
        <p14:creationId xmlns:p14="http://schemas.microsoft.com/office/powerpoint/2010/main" val="996513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A634-219C-66BE-BCE8-9F48A394E798}"/>
              </a:ext>
            </a:extLst>
          </p:cNvPr>
          <p:cNvSpPr txBox="1">
            <a:spLocks noGrp="1"/>
          </p:cNvSpPr>
          <p:nvPr>
            <p:ph type="title" idx="4294967295"/>
          </p:nvPr>
        </p:nvSpPr>
        <p:spPr>
          <a:xfrm>
            <a:off x="228600" y="228600"/>
            <a:ext cx="74676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Debugger – Variables Explorer</a:t>
            </a:r>
          </a:p>
        </p:txBody>
      </p:sp>
      <p:sp>
        <p:nvSpPr>
          <p:cNvPr id="5" name="TextBox 4">
            <a:extLst>
              <a:ext uri="{FF2B5EF4-FFF2-40B4-BE49-F238E27FC236}">
                <a16:creationId xmlns:a16="http://schemas.microsoft.com/office/drawing/2014/main" id="{DEC5FDEE-AE99-368E-590E-C5350E000A80}"/>
              </a:ext>
            </a:extLst>
          </p:cNvPr>
          <p:cNvSpPr txBox="1"/>
          <p:nvPr/>
        </p:nvSpPr>
        <p:spPr>
          <a:xfrm>
            <a:off x="471224" y="1219200"/>
            <a:ext cx="2218877" cy="584775"/>
          </a:xfrm>
          <a:prstGeom prst="rect">
            <a:avLst/>
          </a:prstGeom>
          <a:noFill/>
        </p:spPr>
        <p:txBody>
          <a:bodyPr wrap="none" rtlCol="0">
            <a:spAutoFit/>
          </a:bodyPr>
          <a:lstStyle/>
          <a:p>
            <a:r>
              <a:rPr lang="en-US" sz="3200" b="1" dirty="0">
                <a:latin typeface="Consolas" panose="020B0609020204030204" pitchFamily="49" charset="0"/>
                <a:cs typeface="Consolas" panose="020B0609020204030204" pitchFamily="49" charset="0"/>
              </a:rPr>
              <a:t>VARIABLES</a:t>
            </a:r>
          </a:p>
        </p:txBody>
      </p:sp>
      <p:sp>
        <p:nvSpPr>
          <p:cNvPr id="6" name="TextBox 5">
            <a:extLst>
              <a:ext uri="{FF2B5EF4-FFF2-40B4-BE49-F238E27FC236}">
                <a16:creationId xmlns:a16="http://schemas.microsoft.com/office/drawing/2014/main" id="{3C10D900-267E-4766-606A-EECFD4297A4E}"/>
              </a:ext>
            </a:extLst>
          </p:cNvPr>
          <p:cNvSpPr txBox="1"/>
          <p:nvPr/>
        </p:nvSpPr>
        <p:spPr>
          <a:xfrm>
            <a:off x="879117" y="1803975"/>
            <a:ext cx="1204176" cy="461665"/>
          </a:xfrm>
          <a:prstGeom prst="rect">
            <a:avLst/>
          </a:prstGeom>
          <a:noFill/>
        </p:spPr>
        <p:txBody>
          <a:bodyPr wrap="none" rtlCol="0">
            <a:spAutoFit/>
          </a:bodyPr>
          <a:lstStyle/>
          <a:p>
            <a:r>
              <a:rPr lang="en-US" sz="2400" b="1" dirty="0">
                <a:latin typeface="Consolas" panose="020B0609020204030204" pitchFamily="49" charset="0"/>
                <a:cs typeface="Consolas" panose="020B0609020204030204" pitchFamily="49" charset="0"/>
              </a:rPr>
              <a:t>Locals</a:t>
            </a:r>
          </a:p>
        </p:txBody>
      </p:sp>
      <p:sp>
        <p:nvSpPr>
          <p:cNvPr id="7" name="TextBox 6">
            <a:extLst>
              <a:ext uri="{FF2B5EF4-FFF2-40B4-BE49-F238E27FC236}">
                <a16:creationId xmlns:a16="http://schemas.microsoft.com/office/drawing/2014/main" id="{D632F259-6CC7-55AF-7C57-DDFF7E2ED9CF}"/>
              </a:ext>
            </a:extLst>
          </p:cNvPr>
          <p:cNvSpPr txBox="1"/>
          <p:nvPr/>
        </p:nvSpPr>
        <p:spPr>
          <a:xfrm>
            <a:off x="879117" y="3836175"/>
            <a:ext cx="1374094" cy="461665"/>
          </a:xfrm>
          <a:prstGeom prst="rect">
            <a:avLst/>
          </a:prstGeom>
          <a:noFill/>
        </p:spPr>
        <p:txBody>
          <a:bodyPr wrap="none" rtlCol="0">
            <a:spAutoFit/>
          </a:bodyPr>
          <a:lstStyle/>
          <a:p>
            <a:r>
              <a:rPr lang="en-US" sz="2400" b="1" dirty="0" err="1">
                <a:latin typeface="Consolas" panose="020B0609020204030204" pitchFamily="49" charset="0"/>
                <a:cs typeface="Consolas" panose="020B0609020204030204" pitchFamily="49" charset="0"/>
              </a:rPr>
              <a:t>Globals</a:t>
            </a:r>
            <a:endParaRPr lang="en-US" sz="2400" b="1" dirty="0">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D16E90D4-6925-BA5E-1162-0010F5F74CF2}"/>
              </a:ext>
            </a:extLst>
          </p:cNvPr>
          <p:cNvSpPr txBox="1"/>
          <p:nvPr/>
        </p:nvSpPr>
        <p:spPr>
          <a:xfrm>
            <a:off x="1481205" y="2162889"/>
            <a:ext cx="3073277" cy="1140953"/>
          </a:xfrm>
          <a:prstGeom prst="rect">
            <a:avLst/>
          </a:prstGeom>
          <a:noFill/>
        </p:spPr>
        <p:txBody>
          <a:bodyPr wrap="none" rtlCol="0">
            <a:spAutoFit/>
          </a:bodyPr>
          <a:lstStyle/>
          <a:p>
            <a:pPr>
              <a:lnSpc>
                <a:spcPct val="150000"/>
              </a:lnSpc>
            </a:pPr>
            <a:r>
              <a:rPr lang="en-US" sz="2400" b="1" dirty="0">
                <a:solidFill>
                  <a:schemeClr val="accent4"/>
                </a:solidFill>
                <a:latin typeface="Consolas" panose="020B0609020204030204" pitchFamily="49" charset="0"/>
                <a:cs typeface="Consolas" panose="020B0609020204030204" pitchFamily="49" charset="0"/>
              </a:rPr>
              <a:t>number_to_test: </a:t>
            </a:r>
            <a:r>
              <a:rPr lang="en-US" sz="2400" b="1" dirty="0">
                <a:solidFill>
                  <a:srgbClr val="B2CAA5"/>
                </a:solidFill>
                <a:latin typeface="Consolas" panose="020B0609020204030204" pitchFamily="49" charset="0"/>
                <a:cs typeface="Consolas" panose="020B0609020204030204" pitchFamily="49" charset="0"/>
              </a:rPr>
              <a:t>4</a:t>
            </a:r>
          </a:p>
          <a:p>
            <a:pPr>
              <a:lnSpc>
                <a:spcPct val="150000"/>
              </a:lnSpc>
            </a:pPr>
            <a:r>
              <a:rPr lang="en-US" sz="2400" b="1" dirty="0">
                <a:solidFill>
                  <a:schemeClr val="accent4"/>
                </a:solidFill>
                <a:latin typeface="Consolas" panose="020B0609020204030204" pitchFamily="49" charset="0"/>
                <a:cs typeface="Consolas" panose="020B0609020204030204" pitchFamily="49" charset="0"/>
              </a:rPr>
              <a:t>result: </a:t>
            </a:r>
            <a:r>
              <a:rPr lang="en-US" sz="2400" b="1" dirty="0">
                <a:solidFill>
                  <a:schemeClr val="accent2"/>
                </a:solidFill>
                <a:latin typeface="Consolas" panose="020B0609020204030204" pitchFamily="49" charset="0"/>
                <a:cs typeface="Consolas" panose="020B0609020204030204" pitchFamily="49" charset="0"/>
              </a:rPr>
              <a:t>''</a:t>
            </a:r>
          </a:p>
        </p:txBody>
      </p:sp>
      <p:sp>
        <p:nvSpPr>
          <p:cNvPr id="9" name="Chevron 8">
            <a:extLst>
              <a:ext uri="{FF2B5EF4-FFF2-40B4-BE49-F238E27FC236}">
                <a16:creationId xmlns:a16="http://schemas.microsoft.com/office/drawing/2014/main" id="{1C2D65BB-78F2-8F80-2110-192A259527C8}"/>
              </a:ext>
            </a:extLst>
          </p:cNvPr>
          <p:cNvSpPr/>
          <p:nvPr/>
        </p:nvSpPr>
        <p:spPr>
          <a:xfrm rot="5400000">
            <a:off x="211227" y="1402468"/>
            <a:ext cx="100586" cy="218239"/>
          </a:xfrm>
          <a:prstGeom prst="chevron">
            <a:avLst>
              <a:gd name="adj" fmla="val 6865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A020F4E0-88B5-8262-A2CD-5836530E1838}"/>
              </a:ext>
            </a:extLst>
          </p:cNvPr>
          <p:cNvSpPr/>
          <p:nvPr/>
        </p:nvSpPr>
        <p:spPr>
          <a:xfrm rot="5400000">
            <a:off x="737992" y="1975981"/>
            <a:ext cx="100586" cy="218239"/>
          </a:xfrm>
          <a:prstGeom prst="chevron">
            <a:avLst>
              <a:gd name="adj" fmla="val 6865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4" name="Chevron 13">
            <a:extLst>
              <a:ext uri="{FF2B5EF4-FFF2-40B4-BE49-F238E27FC236}">
                <a16:creationId xmlns:a16="http://schemas.microsoft.com/office/drawing/2014/main" id="{A80B09DD-FAA8-B4C0-54E3-9AEAC0F09CD8}"/>
              </a:ext>
            </a:extLst>
          </p:cNvPr>
          <p:cNvSpPr/>
          <p:nvPr/>
        </p:nvSpPr>
        <p:spPr>
          <a:xfrm rot="5400000">
            <a:off x="719704" y="3957888"/>
            <a:ext cx="100586" cy="218239"/>
          </a:xfrm>
          <a:prstGeom prst="chevron">
            <a:avLst>
              <a:gd name="adj" fmla="val 6865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C35C621B-308A-0751-43E1-3C9353B5A03C}"/>
              </a:ext>
            </a:extLst>
          </p:cNvPr>
          <p:cNvSpPr txBox="1"/>
          <p:nvPr/>
        </p:nvSpPr>
        <p:spPr>
          <a:xfrm>
            <a:off x="1481205" y="4188507"/>
            <a:ext cx="3243196" cy="1694951"/>
          </a:xfrm>
          <a:prstGeom prst="rect">
            <a:avLst/>
          </a:prstGeom>
          <a:noFill/>
        </p:spPr>
        <p:txBody>
          <a:bodyPr wrap="none" rtlCol="0">
            <a:spAutoFit/>
          </a:bodyPr>
          <a:lstStyle/>
          <a:p>
            <a:pPr>
              <a:lnSpc>
                <a:spcPct val="150000"/>
              </a:lnSpc>
            </a:pPr>
            <a:r>
              <a:rPr lang="en-US" sz="2400" b="1" dirty="0">
                <a:solidFill>
                  <a:schemeClr val="accent4"/>
                </a:solidFill>
                <a:latin typeface="Consolas" panose="020B0609020204030204" pitchFamily="49" charset="0"/>
                <a:cs typeface="Consolas" panose="020B0609020204030204" pitchFamily="49" charset="0"/>
              </a:rPr>
              <a:t>special variables</a:t>
            </a:r>
          </a:p>
          <a:p>
            <a:pPr>
              <a:lnSpc>
                <a:spcPct val="150000"/>
              </a:lnSpc>
            </a:pPr>
            <a:r>
              <a:rPr lang="en-US" sz="2400" b="1" dirty="0">
                <a:solidFill>
                  <a:schemeClr val="accent4"/>
                </a:solidFill>
                <a:latin typeface="Consolas" panose="020B0609020204030204" pitchFamily="49" charset="0"/>
                <a:cs typeface="Consolas" panose="020B0609020204030204" pitchFamily="49" charset="0"/>
              </a:rPr>
              <a:t>function variables</a:t>
            </a:r>
          </a:p>
          <a:p>
            <a:pPr>
              <a:lnSpc>
                <a:spcPct val="150000"/>
              </a:lnSpc>
            </a:pPr>
            <a:r>
              <a:rPr lang="en-US" sz="2400" b="1" dirty="0" err="1">
                <a:solidFill>
                  <a:schemeClr val="accent4"/>
                </a:solidFill>
                <a:latin typeface="Consolas" panose="020B0609020204030204" pitchFamily="49" charset="0"/>
                <a:cs typeface="Consolas" panose="020B0609020204030204" pitchFamily="49" charset="0"/>
              </a:rPr>
              <a:t>test_val</a:t>
            </a:r>
            <a:r>
              <a:rPr lang="en-US" sz="2400" b="1" dirty="0">
                <a:solidFill>
                  <a:schemeClr val="accent4"/>
                </a:solidFill>
                <a:latin typeface="Consolas" panose="020B0609020204030204" pitchFamily="49" charset="0"/>
                <a:cs typeface="Consolas" panose="020B0609020204030204" pitchFamily="49" charset="0"/>
              </a:rPr>
              <a:t>: </a:t>
            </a:r>
            <a:r>
              <a:rPr lang="en-US" sz="2400" b="1" dirty="0">
                <a:solidFill>
                  <a:srgbClr val="B2CAA5"/>
                </a:solidFill>
                <a:latin typeface="Consolas" panose="020B0609020204030204" pitchFamily="49" charset="0"/>
                <a:cs typeface="Consolas" panose="020B0609020204030204" pitchFamily="49" charset="0"/>
              </a:rPr>
              <a:t>4</a:t>
            </a:r>
          </a:p>
        </p:txBody>
      </p:sp>
      <p:sp>
        <p:nvSpPr>
          <p:cNvPr id="4" name="Chevron 3">
            <a:extLst>
              <a:ext uri="{FF2B5EF4-FFF2-40B4-BE49-F238E27FC236}">
                <a16:creationId xmlns:a16="http://schemas.microsoft.com/office/drawing/2014/main" id="{C46D7D89-FD4F-C1F2-6CE9-6A55D30B0F4C}"/>
              </a:ext>
            </a:extLst>
          </p:cNvPr>
          <p:cNvSpPr/>
          <p:nvPr/>
        </p:nvSpPr>
        <p:spPr>
          <a:xfrm>
            <a:off x="1380619" y="4461987"/>
            <a:ext cx="100586" cy="218239"/>
          </a:xfrm>
          <a:prstGeom prst="chevron">
            <a:avLst>
              <a:gd name="adj" fmla="val 6865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3" name="Chevron 12">
            <a:extLst>
              <a:ext uri="{FF2B5EF4-FFF2-40B4-BE49-F238E27FC236}">
                <a16:creationId xmlns:a16="http://schemas.microsoft.com/office/drawing/2014/main" id="{335FEE0D-1BD1-6FCA-9784-FDA4CE0550B6}"/>
              </a:ext>
            </a:extLst>
          </p:cNvPr>
          <p:cNvSpPr/>
          <p:nvPr/>
        </p:nvSpPr>
        <p:spPr>
          <a:xfrm>
            <a:off x="1380619" y="4989624"/>
            <a:ext cx="100586" cy="218239"/>
          </a:xfrm>
          <a:prstGeom prst="chevron">
            <a:avLst>
              <a:gd name="adj" fmla="val 6865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1" name="Group 20">
            <a:extLst>
              <a:ext uri="{FF2B5EF4-FFF2-40B4-BE49-F238E27FC236}">
                <a16:creationId xmlns:a16="http://schemas.microsoft.com/office/drawing/2014/main" id="{FDDCAEE5-D372-3A77-DFD4-E611C988F6F3}"/>
              </a:ext>
            </a:extLst>
          </p:cNvPr>
          <p:cNvGrpSpPr/>
          <p:nvPr/>
        </p:nvGrpSpPr>
        <p:grpSpPr>
          <a:xfrm>
            <a:off x="5076072" y="2271469"/>
            <a:ext cx="3810000" cy="2308324"/>
            <a:chOff x="5219700" y="1880175"/>
            <a:chExt cx="3810000" cy="2308324"/>
          </a:xfrm>
        </p:grpSpPr>
        <p:grpSp>
          <p:nvGrpSpPr>
            <p:cNvPr id="20" name="Group 19">
              <a:extLst>
                <a:ext uri="{FF2B5EF4-FFF2-40B4-BE49-F238E27FC236}">
                  <a16:creationId xmlns:a16="http://schemas.microsoft.com/office/drawing/2014/main" id="{FD673FB3-A50C-D1F6-1EFD-E5D1008F0C59}"/>
                </a:ext>
              </a:extLst>
            </p:cNvPr>
            <p:cNvGrpSpPr/>
            <p:nvPr/>
          </p:nvGrpSpPr>
          <p:grpSpPr>
            <a:xfrm>
              <a:off x="5219700" y="1880175"/>
              <a:ext cx="3810000" cy="2308324"/>
              <a:chOff x="5219700" y="1880175"/>
              <a:chExt cx="3810000" cy="2308324"/>
            </a:xfrm>
          </p:grpSpPr>
          <p:pic>
            <p:nvPicPr>
              <p:cNvPr id="16" name="Graphic 15" descr="Right pointing backhand index with solid fill">
                <a:extLst>
                  <a:ext uri="{FF2B5EF4-FFF2-40B4-BE49-F238E27FC236}">
                    <a16:creationId xmlns:a16="http://schemas.microsoft.com/office/drawing/2014/main" id="{F38C22A7-BAE9-6908-4C2B-D47AB371E1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343900" y="1999803"/>
                <a:ext cx="685800" cy="685800"/>
              </a:xfrm>
              <a:prstGeom prst="rect">
                <a:avLst/>
              </a:prstGeom>
            </p:spPr>
          </p:pic>
          <p:sp>
            <p:nvSpPr>
              <p:cNvPr id="17" name="TextBox 16">
                <a:extLst>
                  <a:ext uri="{FF2B5EF4-FFF2-40B4-BE49-F238E27FC236}">
                    <a16:creationId xmlns:a16="http://schemas.microsoft.com/office/drawing/2014/main" id="{F4B28831-B5B2-45E8-3D65-D2F87D9A817B}"/>
                  </a:ext>
                </a:extLst>
              </p:cNvPr>
              <p:cNvSpPr txBox="1"/>
              <p:nvPr/>
            </p:nvSpPr>
            <p:spPr>
              <a:xfrm>
                <a:off x="5219700" y="1880175"/>
                <a:ext cx="3810000" cy="2308324"/>
              </a:xfrm>
              <a:prstGeom prst="rect">
                <a:avLst/>
              </a:prstGeom>
              <a:solidFill>
                <a:srgbClr val="1F1F1F"/>
              </a:solidFill>
            </p:spPr>
            <p:txBody>
              <a:bodyPr wrap="square" rtlCol="0">
                <a:spAutoFit/>
              </a:bodyPr>
              <a:lstStyle/>
              <a:p>
                <a:r>
                  <a:rPr lang="en-US" sz="2400" dirty="0">
                    <a:solidFill>
                      <a:srgbClr val="CCCCCC"/>
                    </a:solidFill>
                    <a:highlight>
                      <a:srgbClr val="1F1F1F"/>
                    </a:highlight>
                    <a:latin typeface="Menlo" panose="020B0609030804020204" pitchFamily="49" charset="0"/>
                  </a:rPr>
                  <a:t>    1</a:t>
                </a:r>
                <a:br>
                  <a:rPr lang="en-US" sz="2400" b="0" dirty="0">
                    <a:solidFill>
                      <a:srgbClr val="CCCCCC"/>
                    </a:solidFill>
                    <a:effectLst/>
                    <a:highlight>
                      <a:srgbClr val="1F1F1F"/>
                    </a:highlight>
                    <a:latin typeface="Menlo" panose="020B0609030804020204" pitchFamily="49" charset="0"/>
                  </a:rPr>
                </a:br>
                <a:r>
                  <a:rPr lang="en-US" sz="2400" b="0" dirty="0">
                    <a:solidFill>
                      <a:srgbClr val="CCCCCC"/>
                    </a:solidFill>
                    <a:effectLst/>
                    <a:highlight>
                      <a:srgbClr val="1F1F1F"/>
                    </a:highlight>
                    <a:latin typeface="Menlo" panose="020B0609030804020204" pitchFamily="49" charset="0"/>
                  </a:rPr>
                  <a:t>    2  </a:t>
                </a:r>
                <a:r>
                  <a:rPr lang="en-US" sz="2400" b="0" dirty="0">
                    <a:solidFill>
                      <a:srgbClr val="569CD6"/>
                    </a:solidFill>
                    <a:effectLst/>
                    <a:highlight>
                      <a:srgbClr val="1F1F1F"/>
                    </a:highlight>
                    <a:latin typeface="Menlo" panose="020B0609030804020204" pitchFamily="49" charset="0"/>
                  </a:rPr>
                  <a:t>def</a:t>
                </a:r>
                <a:r>
                  <a:rPr lang="en-US" sz="2400" b="0" dirty="0">
                    <a:solidFill>
                      <a:srgbClr val="CCCCCC"/>
                    </a:solidFill>
                    <a:effectLst/>
                    <a:highlight>
                      <a:srgbClr val="1F1F1F"/>
                    </a:highlight>
                    <a:latin typeface="Menlo" panose="020B0609030804020204" pitchFamily="49" charset="0"/>
                  </a:rPr>
                  <a:t> </a:t>
                </a:r>
                <a:r>
                  <a:rPr lang="en-US" sz="2400" b="0" dirty="0" err="1">
                    <a:solidFill>
                      <a:srgbClr val="DCDCAA"/>
                    </a:solidFill>
                    <a:effectLst/>
                    <a:highlight>
                      <a:srgbClr val="1F1F1F"/>
                    </a:highlight>
                    <a:latin typeface="Menlo" panose="020B0609030804020204" pitchFamily="49" charset="0"/>
                  </a:rPr>
                  <a:t>Fizz_Buz</a:t>
                </a:r>
                <a:endParaRPr lang="en-US" sz="2400" b="0" dirty="0">
                  <a:solidFill>
                    <a:srgbClr val="CCCCCC"/>
                  </a:solidFill>
                  <a:effectLst/>
                  <a:highlight>
                    <a:srgbClr val="1F1F1F"/>
                  </a:highlight>
                  <a:latin typeface="Menlo" panose="020B0609030804020204" pitchFamily="49" charset="0"/>
                </a:endParaRPr>
              </a:p>
              <a:p>
                <a:r>
                  <a:rPr lang="en-US" sz="2400" dirty="0">
                    <a:solidFill>
                      <a:srgbClr val="CCCCCC"/>
                    </a:solidFill>
                    <a:highlight>
                      <a:srgbClr val="1F1F1F"/>
                    </a:highlight>
                    <a:latin typeface="Menlo" panose="020B0609030804020204" pitchFamily="49" charset="0"/>
                  </a:rPr>
                  <a:t>    </a:t>
                </a:r>
                <a:r>
                  <a:rPr lang="en-US" sz="2400" b="0" dirty="0">
                    <a:solidFill>
                      <a:srgbClr val="CCCCCC"/>
                    </a:solidFill>
                    <a:effectLst/>
                    <a:highlight>
                      <a:srgbClr val="1F1F1F"/>
                    </a:highlight>
                    <a:latin typeface="Menlo" panose="020B0609030804020204" pitchFamily="49" charset="0"/>
                  </a:rPr>
                  <a:t>3      result</a:t>
                </a:r>
              </a:p>
              <a:p>
                <a:r>
                  <a:rPr lang="en-US" sz="2400" b="0" dirty="0">
                    <a:solidFill>
                      <a:srgbClr val="C586C0"/>
                    </a:solidFill>
                    <a:effectLst/>
                    <a:highlight>
                      <a:srgbClr val="1F1F1F"/>
                    </a:highlight>
                    <a:latin typeface="Menlo" panose="020B0609030804020204" pitchFamily="49" charset="0"/>
                  </a:rPr>
                  <a:t>    </a:t>
                </a:r>
                <a:r>
                  <a:rPr lang="en-US" sz="2400" dirty="0">
                    <a:solidFill>
                      <a:srgbClr val="CCCCCC"/>
                    </a:solidFill>
                    <a:highlight>
                      <a:srgbClr val="1F1F1F"/>
                    </a:highlight>
                    <a:latin typeface="Menlo" panose="020B0609030804020204" pitchFamily="49" charset="0"/>
                  </a:rPr>
                  <a:t>4</a:t>
                </a:r>
                <a:r>
                  <a:rPr lang="en-US" sz="2400" b="0" dirty="0">
                    <a:solidFill>
                      <a:srgbClr val="C586C0"/>
                    </a:solidFill>
                    <a:effectLst/>
                    <a:highlight>
                      <a:srgbClr val="1F1F1F"/>
                    </a:highlight>
                    <a:latin typeface="Menlo" panose="020B0609030804020204" pitchFamily="49" charset="0"/>
                  </a:rPr>
                  <a:t>      if</a:t>
                </a:r>
                <a:r>
                  <a:rPr lang="en-US" sz="2400" b="0" dirty="0">
                    <a:solidFill>
                      <a:srgbClr val="CCCCCC"/>
                    </a:solidFill>
                    <a:effectLst/>
                    <a:highlight>
                      <a:srgbClr val="1F1F1F"/>
                    </a:highlight>
                    <a:latin typeface="Menlo" panose="020B0609030804020204" pitchFamily="49" charset="0"/>
                  </a:rPr>
                  <a:t>(</a:t>
                </a:r>
                <a:r>
                  <a:rPr lang="en-US" sz="2400" b="0" dirty="0" err="1">
                    <a:solidFill>
                      <a:srgbClr val="CCCCCC"/>
                    </a:solidFill>
                    <a:effectLst/>
                    <a:highlight>
                      <a:srgbClr val="1F1F1F"/>
                    </a:highlight>
                    <a:latin typeface="Menlo" panose="020B0609030804020204" pitchFamily="49" charset="0"/>
                  </a:rPr>
                  <a:t>numbe</a:t>
                </a:r>
                <a:endParaRPr lang="en-US" sz="2400" b="0" dirty="0">
                  <a:solidFill>
                    <a:srgbClr val="CCCCCC"/>
                  </a:solidFill>
                  <a:effectLst/>
                  <a:highlight>
                    <a:srgbClr val="1F1F1F"/>
                  </a:highlight>
                  <a:latin typeface="Menlo" panose="020B0609030804020204" pitchFamily="49" charset="0"/>
                </a:endParaRPr>
              </a:p>
              <a:p>
                <a:r>
                  <a:rPr lang="en-US" sz="2400" dirty="0">
                    <a:solidFill>
                      <a:srgbClr val="CCCCCC"/>
                    </a:solidFill>
                    <a:highlight>
                      <a:srgbClr val="1F1F1F"/>
                    </a:highlight>
                    <a:latin typeface="Menlo" panose="020B0609030804020204" pitchFamily="49" charset="0"/>
                  </a:rPr>
                  <a:t>    5</a:t>
                </a:r>
                <a:r>
                  <a:rPr lang="en-US" sz="2400" b="0" dirty="0">
                    <a:solidFill>
                      <a:srgbClr val="CCCCCC"/>
                    </a:solidFill>
                    <a:effectLst/>
                    <a:highlight>
                      <a:srgbClr val="1F1F1F"/>
                    </a:highlight>
                    <a:latin typeface="Menlo" panose="020B0609030804020204" pitchFamily="49" charset="0"/>
                  </a:rPr>
                  <a:t>	     </a:t>
                </a:r>
                <a:r>
                  <a:rPr lang="en-US" sz="2400" b="0" dirty="0" err="1">
                    <a:solidFill>
                      <a:srgbClr val="CCCCCC"/>
                    </a:solidFill>
                    <a:effectLst/>
                    <a:highlight>
                      <a:srgbClr val="1F1F1F"/>
                    </a:highlight>
                    <a:latin typeface="Menlo" panose="020B0609030804020204" pitchFamily="49" charset="0"/>
                  </a:rPr>
                  <a:t>resu</a:t>
                </a:r>
                <a:endParaRPr lang="en-US" sz="2400" b="0" dirty="0">
                  <a:solidFill>
                    <a:srgbClr val="CCCCCC"/>
                  </a:solidFill>
                  <a:effectLst/>
                  <a:highlight>
                    <a:srgbClr val="1F1F1F"/>
                  </a:highlight>
                  <a:latin typeface="Menlo" panose="020B0609030804020204" pitchFamily="49" charset="0"/>
                </a:endParaRPr>
              </a:p>
              <a:p>
                <a:r>
                  <a:rPr lang="en-US" sz="2400" dirty="0">
                    <a:solidFill>
                      <a:srgbClr val="CCCCCC"/>
                    </a:solidFill>
                    <a:highlight>
                      <a:srgbClr val="1F1F1F"/>
                    </a:highlight>
                    <a:latin typeface="Menlo" panose="020B0609030804020204" pitchFamily="49" charset="0"/>
                  </a:rPr>
                  <a:t>    6</a:t>
                </a:r>
                <a:endParaRPr lang="en-US" sz="2400" dirty="0"/>
              </a:p>
            </p:txBody>
          </p:sp>
          <p:sp>
            <p:nvSpPr>
              <p:cNvPr id="18" name="Oval 17">
                <a:extLst>
                  <a:ext uri="{FF2B5EF4-FFF2-40B4-BE49-F238E27FC236}">
                    <a16:creationId xmlns:a16="http://schemas.microsoft.com/office/drawing/2014/main" id="{D87F4A6A-C230-0006-B133-1CEC26E06ED1}"/>
                  </a:ext>
                </a:extLst>
              </p:cNvPr>
              <p:cNvSpPr/>
              <p:nvPr/>
            </p:nvSpPr>
            <p:spPr>
              <a:xfrm>
                <a:off x="5486400" y="3124200"/>
                <a:ext cx="256032" cy="256032"/>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Graphic 18" descr="Right pointing backhand index with solid fill">
              <a:extLst>
                <a:ext uri="{FF2B5EF4-FFF2-40B4-BE49-F238E27FC236}">
                  <a16:creationId xmlns:a16="http://schemas.microsoft.com/office/drawing/2014/main" id="{50C79348-00BB-8740-5796-9AC6BDB82E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5394960" y="3238500"/>
              <a:ext cx="548640" cy="548640"/>
            </a:xfrm>
            <a:prstGeom prst="rect">
              <a:avLst/>
            </a:prstGeom>
          </p:spPr>
        </p:pic>
      </p:grpSp>
      <p:sp>
        <p:nvSpPr>
          <p:cNvPr id="22" name="Rectangle 21">
            <a:extLst>
              <a:ext uri="{FF2B5EF4-FFF2-40B4-BE49-F238E27FC236}">
                <a16:creationId xmlns:a16="http://schemas.microsoft.com/office/drawing/2014/main" id="{8F48B69D-04D5-D469-56FB-CA0A9DA540F9}"/>
              </a:ext>
            </a:extLst>
          </p:cNvPr>
          <p:cNvSpPr/>
          <p:nvPr/>
        </p:nvSpPr>
        <p:spPr>
          <a:xfrm>
            <a:off x="4992066" y="2162889"/>
            <a:ext cx="3978012" cy="251733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a:extLst>
              <a:ext uri="{FF2B5EF4-FFF2-40B4-BE49-F238E27FC236}">
                <a16:creationId xmlns:a16="http://schemas.microsoft.com/office/drawing/2014/main" id="{D4C7777D-0180-1C4C-2B72-A672992AE986}"/>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24</a:t>
            </a:fld>
            <a:endParaRPr lang="en-US" dirty="0"/>
          </a:p>
        </p:txBody>
      </p:sp>
    </p:spTree>
    <p:extLst>
      <p:ext uri="{BB962C8B-B14F-4D97-AF65-F5344CB8AC3E}">
        <p14:creationId xmlns:p14="http://schemas.microsoft.com/office/powerpoint/2010/main" val="2961363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AF8E-A76C-C06A-A6B3-3D2EE267337F}"/>
              </a:ext>
            </a:extLst>
          </p:cNvPr>
          <p:cNvSpPr txBox="1">
            <a:spLocks noGrp="1"/>
          </p:cNvSpPr>
          <p:nvPr>
            <p:ph type="title" idx="4294967295"/>
          </p:nvPr>
        </p:nvSpPr>
        <p:spPr>
          <a:xfrm>
            <a:off x="228600" y="228600"/>
            <a:ext cx="59436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Debugger - Controls</a:t>
            </a:r>
          </a:p>
        </p:txBody>
      </p:sp>
      <p:sp>
        <p:nvSpPr>
          <p:cNvPr id="23" name="Rounded Rectangle 22">
            <a:extLst>
              <a:ext uri="{FF2B5EF4-FFF2-40B4-BE49-F238E27FC236}">
                <a16:creationId xmlns:a16="http://schemas.microsoft.com/office/drawing/2014/main" id="{98D2C537-CB1B-8F61-01EC-85FC2B1C6E79}"/>
              </a:ext>
            </a:extLst>
          </p:cNvPr>
          <p:cNvSpPr/>
          <p:nvPr/>
        </p:nvSpPr>
        <p:spPr>
          <a:xfrm>
            <a:off x="495300" y="3017520"/>
            <a:ext cx="8153400" cy="1377700"/>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51C9DD75-636F-926E-105B-412BCC12B661}"/>
              </a:ext>
            </a:extLst>
          </p:cNvPr>
          <p:cNvGrpSpPr>
            <a:grpSpLocks noChangeAspect="1"/>
          </p:cNvGrpSpPr>
          <p:nvPr/>
        </p:nvGrpSpPr>
        <p:grpSpPr>
          <a:xfrm>
            <a:off x="746485" y="3294890"/>
            <a:ext cx="516313" cy="822960"/>
            <a:chOff x="1752600" y="4709794"/>
            <a:chExt cx="234152" cy="410846"/>
          </a:xfrm>
        </p:grpSpPr>
        <p:sp>
          <p:nvSpPr>
            <p:cNvPr id="24" name="Rectangle 23">
              <a:extLst>
                <a:ext uri="{FF2B5EF4-FFF2-40B4-BE49-F238E27FC236}">
                  <a16:creationId xmlns:a16="http://schemas.microsoft.com/office/drawing/2014/main" id="{F5DCC1C9-BDC7-0488-1088-1E1A2982F453}"/>
                </a:ext>
              </a:extLst>
            </p:cNvPr>
            <p:cNvSpPr/>
            <p:nvPr/>
          </p:nvSpPr>
          <p:spPr>
            <a:xfrm>
              <a:off x="1752600" y="4709794"/>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5476946-93F8-99A2-D1E6-4FF8EBF04867}"/>
                </a:ext>
              </a:extLst>
            </p:cNvPr>
            <p:cNvSpPr/>
            <p:nvPr/>
          </p:nvSpPr>
          <p:spPr>
            <a:xfrm>
              <a:off x="1895312" y="4709794"/>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F10C388-082B-39CE-A49D-344E8FE05BAE}"/>
                </a:ext>
              </a:extLst>
            </p:cNvPr>
            <p:cNvSpPr/>
            <p:nvPr/>
          </p:nvSpPr>
          <p:spPr>
            <a:xfrm>
              <a:off x="1752600" y="4869497"/>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FB22CF6-595F-32CB-C2A4-7B7DF16E894A}"/>
                </a:ext>
              </a:extLst>
            </p:cNvPr>
            <p:cNvSpPr/>
            <p:nvPr/>
          </p:nvSpPr>
          <p:spPr>
            <a:xfrm>
              <a:off x="1895312" y="4869497"/>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87948F2-0561-57B2-ECF2-5D5F19653070}"/>
                </a:ext>
              </a:extLst>
            </p:cNvPr>
            <p:cNvSpPr/>
            <p:nvPr/>
          </p:nvSpPr>
          <p:spPr>
            <a:xfrm>
              <a:off x="1752600" y="5029200"/>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CB09B9E-8635-B7DA-FFC1-937EC0D4C485}"/>
                </a:ext>
              </a:extLst>
            </p:cNvPr>
            <p:cNvSpPr/>
            <p:nvPr/>
          </p:nvSpPr>
          <p:spPr>
            <a:xfrm>
              <a:off x="1895312" y="5029200"/>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2E8B3827-B8F3-FE9E-B15C-88C1F9B43A35}"/>
              </a:ext>
            </a:extLst>
          </p:cNvPr>
          <p:cNvGrpSpPr/>
          <p:nvPr/>
        </p:nvGrpSpPr>
        <p:grpSpPr>
          <a:xfrm>
            <a:off x="2869566" y="3294890"/>
            <a:ext cx="899686" cy="822960"/>
            <a:chOff x="2950282" y="4573575"/>
            <a:chExt cx="731520" cy="731520"/>
          </a:xfrm>
        </p:grpSpPr>
        <p:sp>
          <p:nvSpPr>
            <p:cNvPr id="43" name="Oval 42">
              <a:extLst>
                <a:ext uri="{FF2B5EF4-FFF2-40B4-BE49-F238E27FC236}">
                  <a16:creationId xmlns:a16="http://schemas.microsoft.com/office/drawing/2014/main" id="{7E1940C1-2FC0-A283-2E69-3A58B48F9ACD}"/>
                </a:ext>
              </a:extLst>
            </p:cNvPr>
            <p:cNvSpPr/>
            <p:nvPr/>
          </p:nvSpPr>
          <p:spPr>
            <a:xfrm>
              <a:off x="3205516" y="5012113"/>
              <a:ext cx="223045" cy="243840"/>
            </a:xfrm>
            <a:prstGeom prst="ellipse">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ircular Arrow 43">
              <a:extLst>
                <a:ext uri="{FF2B5EF4-FFF2-40B4-BE49-F238E27FC236}">
                  <a16:creationId xmlns:a16="http://schemas.microsoft.com/office/drawing/2014/main" id="{14A59FED-B110-1C1E-100C-BB385035A3D8}"/>
                </a:ext>
              </a:extLst>
            </p:cNvPr>
            <p:cNvSpPr/>
            <p:nvPr/>
          </p:nvSpPr>
          <p:spPr>
            <a:xfrm>
              <a:off x="2950282" y="4573575"/>
              <a:ext cx="731520" cy="731520"/>
            </a:xfrm>
            <a:prstGeom prst="circularArrow">
              <a:avLst>
                <a:gd name="adj1" fmla="val 12993"/>
                <a:gd name="adj2" fmla="val 1393446"/>
                <a:gd name="adj3" fmla="val 19382305"/>
                <a:gd name="adj4" fmla="val 10513475"/>
                <a:gd name="adj5" fmla="val 20393"/>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6" name="Group 55">
            <a:extLst>
              <a:ext uri="{FF2B5EF4-FFF2-40B4-BE49-F238E27FC236}">
                <a16:creationId xmlns:a16="http://schemas.microsoft.com/office/drawing/2014/main" id="{F313EBB7-9C2A-3F5E-ED3B-57A84E35A23F}"/>
              </a:ext>
            </a:extLst>
          </p:cNvPr>
          <p:cNvGrpSpPr/>
          <p:nvPr/>
        </p:nvGrpSpPr>
        <p:grpSpPr>
          <a:xfrm>
            <a:off x="4335906" y="3343561"/>
            <a:ext cx="365760" cy="725618"/>
            <a:chOff x="4265267" y="4620842"/>
            <a:chExt cx="297393" cy="649471"/>
          </a:xfrm>
        </p:grpSpPr>
        <p:sp>
          <p:nvSpPr>
            <p:cNvPr id="45" name="Oval 44">
              <a:extLst>
                <a:ext uri="{FF2B5EF4-FFF2-40B4-BE49-F238E27FC236}">
                  <a16:creationId xmlns:a16="http://schemas.microsoft.com/office/drawing/2014/main" id="{ADC7F3F4-B4B8-07B5-D4FD-9378309D8AFE}"/>
                </a:ext>
              </a:extLst>
            </p:cNvPr>
            <p:cNvSpPr/>
            <p:nvPr/>
          </p:nvSpPr>
          <p:spPr>
            <a:xfrm>
              <a:off x="4302441" y="5024781"/>
              <a:ext cx="223045" cy="245532"/>
            </a:xfrm>
            <a:prstGeom prst="ellipse">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own Arrow 46">
              <a:extLst>
                <a:ext uri="{FF2B5EF4-FFF2-40B4-BE49-F238E27FC236}">
                  <a16:creationId xmlns:a16="http://schemas.microsoft.com/office/drawing/2014/main" id="{D792F819-B2BE-A329-6140-4C0E705F3081}"/>
                </a:ext>
              </a:extLst>
            </p:cNvPr>
            <p:cNvSpPr/>
            <p:nvPr/>
          </p:nvSpPr>
          <p:spPr>
            <a:xfrm>
              <a:off x="4265267" y="4620842"/>
              <a:ext cx="297393" cy="327377"/>
            </a:xfrm>
            <a:prstGeom prst="downArrow">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73F8EBC2-EAB9-BB4C-9B25-7BF6685CD25B}"/>
              </a:ext>
            </a:extLst>
          </p:cNvPr>
          <p:cNvGrpSpPr/>
          <p:nvPr/>
        </p:nvGrpSpPr>
        <p:grpSpPr>
          <a:xfrm>
            <a:off x="5446962" y="3345396"/>
            <a:ext cx="365760" cy="721949"/>
            <a:chOff x="5080491" y="4617720"/>
            <a:chExt cx="297393" cy="646187"/>
          </a:xfrm>
        </p:grpSpPr>
        <p:sp>
          <p:nvSpPr>
            <p:cNvPr id="46" name="Oval 45">
              <a:extLst>
                <a:ext uri="{FF2B5EF4-FFF2-40B4-BE49-F238E27FC236}">
                  <a16:creationId xmlns:a16="http://schemas.microsoft.com/office/drawing/2014/main" id="{DB84CF1D-3A92-77A4-48CD-A2F43D2B3163}"/>
                </a:ext>
              </a:extLst>
            </p:cNvPr>
            <p:cNvSpPr/>
            <p:nvPr/>
          </p:nvSpPr>
          <p:spPr>
            <a:xfrm>
              <a:off x="5117665" y="5018375"/>
              <a:ext cx="223045" cy="245532"/>
            </a:xfrm>
            <a:prstGeom prst="ellipse">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a:extLst>
                <a:ext uri="{FF2B5EF4-FFF2-40B4-BE49-F238E27FC236}">
                  <a16:creationId xmlns:a16="http://schemas.microsoft.com/office/drawing/2014/main" id="{F27E4C10-71FD-9E46-FDED-718D11CEF692}"/>
                </a:ext>
              </a:extLst>
            </p:cNvPr>
            <p:cNvSpPr/>
            <p:nvPr/>
          </p:nvSpPr>
          <p:spPr>
            <a:xfrm rot="10800000">
              <a:off x="5080491" y="4617720"/>
              <a:ext cx="297393" cy="327377"/>
            </a:xfrm>
            <a:prstGeom prst="downArrow">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Circular Arrow 48">
            <a:extLst>
              <a:ext uri="{FF2B5EF4-FFF2-40B4-BE49-F238E27FC236}">
                <a16:creationId xmlns:a16="http://schemas.microsoft.com/office/drawing/2014/main" id="{85418AC5-47DD-C493-4EB4-A1DAA9AC518C}"/>
              </a:ext>
            </a:extLst>
          </p:cNvPr>
          <p:cNvSpPr/>
          <p:nvPr/>
        </p:nvSpPr>
        <p:spPr>
          <a:xfrm rot="20894808" flipH="1">
            <a:off x="6367442" y="3294890"/>
            <a:ext cx="822960" cy="822960"/>
          </a:xfrm>
          <a:prstGeom prst="circularArrow">
            <a:avLst>
              <a:gd name="adj1" fmla="val 12126"/>
              <a:gd name="adj2" fmla="val 1528906"/>
              <a:gd name="adj3" fmla="val 19499451"/>
              <a:gd name="adj4" fmla="val 1478195"/>
              <a:gd name="adj5" fmla="val 20107"/>
            </a:avLst>
          </a:prstGeom>
          <a:solidFill>
            <a:srgbClr val="88CF8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ame 50">
            <a:extLst>
              <a:ext uri="{FF2B5EF4-FFF2-40B4-BE49-F238E27FC236}">
                <a16:creationId xmlns:a16="http://schemas.microsoft.com/office/drawing/2014/main" id="{2EB02A46-B616-7A97-B0C7-E09B437CD463}"/>
              </a:ext>
            </a:extLst>
          </p:cNvPr>
          <p:cNvSpPr/>
          <p:nvPr/>
        </p:nvSpPr>
        <p:spPr>
          <a:xfrm>
            <a:off x="7637106" y="3386330"/>
            <a:ext cx="640080" cy="640080"/>
          </a:xfrm>
          <a:prstGeom prst="frame">
            <a:avLst>
              <a:gd name="adj1" fmla="val 17343"/>
            </a:avLst>
          </a:prstGeom>
          <a:solidFill>
            <a:srgbClr val="F2857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8" name="Group 57">
            <a:extLst>
              <a:ext uri="{FF2B5EF4-FFF2-40B4-BE49-F238E27FC236}">
                <a16:creationId xmlns:a16="http://schemas.microsoft.com/office/drawing/2014/main" id="{DFCBEAB0-7DE7-ABD4-E53E-F81D2AAF2F5C}"/>
              </a:ext>
            </a:extLst>
          </p:cNvPr>
          <p:cNvGrpSpPr/>
          <p:nvPr/>
        </p:nvGrpSpPr>
        <p:grpSpPr>
          <a:xfrm>
            <a:off x="1712511" y="3294890"/>
            <a:ext cx="708469" cy="822960"/>
            <a:chOff x="2197338" y="4620843"/>
            <a:chExt cx="576045" cy="640080"/>
          </a:xfrm>
        </p:grpSpPr>
        <p:grpSp>
          <p:nvGrpSpPr>
            <p:cNvPr id="54" name="Group 53">
              <a:extLst>
                <a:ext uri="{FF2B5EF4-FFF2-40B4-BE49-F238E27FC236}">
                  <a16:creationId xmlns:a16="http://schemas.microsoft.com/office/drawing/2014/main" id="{683CA5F7-C950-16C9-A3D4-C0AD6128BDFD}"/>
                </a:ext>
              </a:extLst>
            </p:cNvPr>
            <p:cNvGrpSpPr/>
            <p:nvPr/>
          </p:nvGrpSpPr>
          <p:grpSpPr>
            <a:xfrm>
              <a:off x="2406725" y="4670805"/>
              <a:ext cx="366658" cy="548640"/>
              <a:chOff x="2406795" y="4666563"/>
              <a:chExt cx="366658" cy="548640"/>
            </a:xfrm>
          </p:grpSpPr>
          <p:sp>
            <p:nvSpPr>
              <p:cNvPr id="53" name="Triangle 52">
                <a:extLst>
                  <a:ext uri="{FF2B5EF4-FFF2-40B4-BE49-F238E27FC236}">
                    <a16:creationId xmlns:a16="http://schemas.microsoft.com/office/drawing/2014/main" id="{7D662873-E36D-0099-28AC-C828054B357C}"/>
                  </a:ext>
                </a:extLst>
              </p:cNvPr>
              <p:cNvSpPr/>
              <p:nvPr/>
            </p:nvSpPr>
            <p:spPr>
              <a:xfrm rot="5400000">
                <a:off x="2315355" y="4758003"/>
                <a:ext cx="548640" cy="365760"/>
              </a:xfrm>
              <a:prstGeom prst="triangle">
                <a:avLst/>
              </a:prstGeom>
              <a:noFill/>
              <a:ln w="889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B1240989-F373-FD6A-71D0-8D5256F417F4}"/>
                  </a:ext>
                </a:extLst>
              </p:cNvPr>
              <p:cNvSpPr/>
              <p:nvPr/>
            </p:nvSpPr>
            <p:spPr>
              <a:xfrm rot="5400000">
                <a:off x="2316253" y="4758003"/>
                <a:ext cx="548640" cy="365760"/>
              </a:xfrm>
              <a:prstGeom prst="triangle">
                <a:avLst/>
              </a:prstGeom>
              <a:noFill/>
              <a:ln w="38100">
                <a:solidFill>
                  <a:srgbClr val="67A7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F3A3F0AE-00FD-5243-E815-7FB783E9153A}"/>
                </a:ext>
              </a:extLst>
            </p:cNvPr>
            <p:cNvSpPr/>
            <p:nvPr/>
          </p:nvSpPr>
          <p:spPr>
            <a:xfrm>
              <a:off x="2197338" y="4620843"/>
              <a:ext cx="91440" cy="640080"/>
            </a:xfrm>
            <a:prstGeom prst="rect">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7B2DCB8F-4822-FE89-F610-0EE2EC32267C}"/>
              </a:ext>
            </a:extLst>
          </p:cNvPr>
          <p:cNvGrpSpPr/>
          <p:nvPr/>
        </p:nvGrpSpPr>
        <p:grpSpPr>
          <a:xfrm>
            <a:off x="4904542" y="3224697"/>
            <a:ext cx="1454244" cy="2701139"/>
            <a:chOff x="1325765" y="3421415"/>
            <a:chExt cx="1454244" cy="2701139"/>
          </a:xfrm>
        </p:grpSpPr>
        <p:sp>
          <p:nvSpPr>
            <p:cNvPr id="5" name="TextBox 4">
              <a:extLst>
                <a:ext uri="{FF2B5EF4-FFF2-40B4-BE49-F238E27FC236}">
                  <a16:creationId xmlns:a16="http://schemas.microsoft.com/office/drawing/2014/main" id="{AD257055-F4B1-7643-4573-3836BB55D69E}"/>
                </a:ext>
              </a:extLst>
            </p:cNvPr>
            <p:cNvSpPr txBox="1"/>
            <p:nvPr/>
          </p:nvSpPr>
          <p:spPr>
            <a:xfrm>
              <a:off x="1325765" y="4799115"/>
              <a:ext cx="1454244" cy="1323439"/>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pPr algn="ctr"/>
              <a:r>
                <a:rPr lang="en-US" sz="4000" b="1" dirty="0">
                  <a:solidFill>
                    <a:schemeClr val="tx2"/>
                  </a:solidFill>
                  <a:effectLst>
                    <a:outerShdw blurRad="50800" dist="38100" dir="2700000" algn="tl" rotWithShape="0">
                      <a:prstClr val="black">
                        <a:alpha val="40000"/>
                      </a:prstClr>
                    </a:outerShdw>
                  </a:effectLst>
                  <a:latin typeface="Andale Mono" panose="020B0509000000000004" pitchFamily="49" charset="0"/>
                </a:rPr>
                <a:t>Step</a:t>
              </a:r>
            </a:p>
            <a:p>
              <a:pPr algn="ctr"/>
              <a:r>
                <a:rPr lang="en-US" sz="4000" b="1" dirty="0">
                  <a:solidFill>
                    <a:schemeClr val="tx2"/>
                  </a:solidFill>
                  <a:effectLst>
                    <a:outerShdw blurRad="50800" dist="38100" dir="2700000" algn="tl" rotWithShape="0">
                      <a:prstClr val="black">
                        <a:alpha val="40000"/>
                      </a:prstClr>
                    </a:outerShdw>
                  </a:effectLst>
                  <a:latin typeface="Andale Mono" panose="020B0509000000000004" pitchFamily="49" charset="0"/>
                </a:rPr>
                <a:t>Out</a:t>
              </a:r>
            </a:p>
          </p:txBody>
        </p:sp>
        <p:sp>
          <p:nvSpPr>
            <p:cNvPr id="3" name="Rounded Rectangle 2">
              <a:extLst>
                <a:ext uri="{FF2B5EF4-FFF2-40B4-BE49-F238E27FC236}">
                  <a16:creationId xmlns:a16="http://schemas.microsoft.com/office/drawing/2014/main" id="{73A57B8B-5CD0-235E-F5A0-D9197A3B8DE9}"/>
                </a:ext>
              </a:extLst>
            </p:cNvPr>
            <p:cNvSpPr/>
            <p:nvPr/>
          </p:nvSpPr>
          <p:spPr>
            <a:xfrm>
              <a:off x="1567075" y="3421415"/>
              <a:ext cx="971623" cy="989731"/>
            </a:xfrm>
            <a:prstGeom prst="roundRect">
              <a:avLst/>
            </a:prstGeom>
            <a:noFill/>
            <a:ln w="57150">
              <a:solidFill>
                <a:schemeClr val="tx2"/>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cxnSp>
          <p:nvCxnSpPr>
            <p:cNvPr id="16" name="Straight Connector 15">
              <a:extLst>
                <a:ext uri="{FF2B5EF4-FFF2-40B4-BE49-F238E27FC236}">
                  <a16:creationId xmlns:a16="http://schemas.microsoft.com/office/drawing/2014/main" id="{D98EADB0-64B7-9E49-F3E0-AC445AADCED7}"/>
                </a:ext>
              </a:extLst>
            </p:cNvPr>
            <p:cNvCxnSpPr>
              <a:cxnSpLocks/>
              <a:stCxn id="5" idx="0"/>
              <a:endCxn id="3" idx="2"/>
            </p:cNvCxnSpPr>
            <p:nvPr/>
          </p:nvCxnSpPr>
          <p:spPr>
            <a:xfrm flipV="1">
              <a:off x="2052887" y="4411146"/>
              <a:ext cx="0" cy="387969"/>
            </a:xfrm>
            <a:prstGeom prst="line">
              <a:avLst/>
            </a:prstGeom>
            <a:ln w="57150">
              <a:solidFill>
                <a:schemeClr val="tx2"/>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F2E49FB9-B2E1-D4CD-F447-72220325388A}"/>
              </a:ext>
            </a:extLst>
          </p:cNvPr>
          <p:cNvGrpSpPr/>
          <p:nvPr/>
        </p:nvGrpSpPr>
        <p:grpSpPr>
          <a:xfrm>
            <a:off x="2575475" y="1474001"/>
            <a:ext cx="1454244" cy="2740426"/>
            <a:chOff x="1325765" y="1670720"/>
            <a:chExt cx="1454244" cy="2740426"/>
          </a:xfrm>
        </p:grpSpPr>
        <p:sp>
          <p:nvSpPr>
            <p:cNvPr id="10" name="TextBox 9">
              <a:extLst>
                <a:ext uri="{FF2B5EF4-FFF2-40B4-BE49-F238E27FC236}">
                  <a16:creationId xmlns:a16="http://schemas.microsoft.com/office/drawing/2014/main" id="{77F391D3-018F-7C88-251C-4BE62528AB6F}"/>
                </a:ext>
              </a:extLst>
            </p:cNvPr>
            <p:cNvSpPr txBox="1"/>
            <p:nvPr/>
          </p:nvSpPr>
          <p:spPr>
            <a:xfrm>
              <a:off x="1325765" y="1670720"/>
              <a:ext cx="1454244" cy="1323439"/>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pPr algn="ctr"/>
              <a:r>
                <a:rPr lang="en-US" sz="4000" b="1" dirty="0">
                  <a:solidFill>
                    <a:schemeClr val="tx2"/>
                  </a:solidFill>
                  <a:effectLst>
                    <a:outerShdw blurRad="50800" dist="38100" dir="2700000" algn="tl" rotWithShape="0">
                      <a:prstClr val="black">
                        <a:alpha val="40000"/>
                      </a:prstClr>
                    </a:outerShdw>
                  </a:effectLst>
                  <a:latin typeface="Andale Mono" panose="020B0509000000000004" pitchFamily="49" charset="0"/>
                </a:rPr>
                <a:t>Step</a:t>
              </a:r>
            </a:p>
            <a:p>
              <a:pPr algn="ctr"/>
              <a:r>
                <a:rPr lang="en-US" sz="4000" b="1" dirty="0">
                  <a:solidFill>
                    <a:schemeClr val="tx2"/>
                  </a:solidFill>
                  <a:effectLst>
                    <a:outerShdw blurRad="50800" dist="38100" dir="2700000" algn="tl" rotWithShape="0">
                      <a:prstClr val="black">
                        <a:alpha val="40000"/>
                      </a:prstClr>
                    </a:outerShdw>
                  </a:effectLst>
                  <a:latin typeface="Andale Mono" panose="020B0509000000000004" pitchFamily="49" charset="0"/>
                </a:rPr>
                <a:t>Over</a:t>
              </a:r>
            </a:p>
          </p:txBody>
        </p:sp>
        <p:sp>
          <p:nvSpPr>
            <p:cNvPr id="11" name="Rounded Rectangle 10">
              <a:extLst>
                <a:ext uri="{FF2B5EF4-FFF2-40B4-BE49-F238E27FC236}">
                  <a16:creationId xmlns:a16="http://schemas.microsoft.com/office/drawing/2014/main" id="{A15EEC16-9D43-ED85-EE04-24E3F9AFD822}"/>
                </a:ext>
              </a:extLst>
            </p:cNvPr>
            <p:cNvSpPr/>
            <p:nvPr/>
          </p:nvSpPr>
          <p:spPr>
            <a:xfrm>
              <a:off x="1567075" y="3421415"/>
              <a:ext cx="971623" cy="989731"/>
            </a:xfrm>
            <a:prstGeom prst="roundRect">
              <a:avLst/>
            </a:prstGeom>
            <a:noFill/>
            <a:ln w="57150">
              <a:solidFill>
                <a:schemeClr val="tx2"/>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cxnSp>
          <p:nvCxnSpPr>
            <p:cNvPr id="12" name="Straight Connector 11">
              <a:extLst>
                <a:ext uri="{FF2B5EF4-FFF2-40B4-BE49-F238E27FC236}">
                  <a16:creationId xmlns:a16="http://schemas.microsoft.com/office/drawing/2014/main" id="{4E724174-5EB9-2C0E-BBA2-CC8AC29A2986}"/>
                </a:ext>
              </a:extLst>
            </p:cNvPr>
            <p:cNvCxnSpPr>
              <a:cxnSpLocks/>
              <a:stCxn id="10" idx="2"/>
              <a:endCxn id="11" idx="0"/>
            </p:cNvCxnSpPr>
            <p:nvPr/>
          </p:nvCxnSpPr>
          <p:spPr>
            <a:xfrm>
              <a:off x="2052887" y="2994159"/>
              <a:ext cx="0" cy="427256"/>
            </a:xfrm>
            <a:prstGeom prst="line">
              <a:avLst/>
            </a:prstGeom>
            <a:ln w="57150">
              <a:solidFill>
                <a:schemeClr val="tx2"/>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4" name="Slide Number Placeholder 5">
            <a:extLst>
              <a:ext uri="{FF2B5EF4-FFF2-40B4-BE49-F238E27FC236}">
                <a16:creationId xmlns:a16="http://schemas.microsoft.com/office/drawing/2014/main" id="{FD5DD0C1-F233-6873-2F12-AF85DD72A4E9}"/>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25</a:t>
            </a:fld>
            <a:endParaRPr lang="en-US" dirty="0"/>
          </a:p>
        </p:txBody>
      </p:sp>
    </p:spTree>
    <p:extLst>
      <p:ext uri="{BB962C8B-B14F-4D97-AF65-F5344CB8AC3E}">
        <p14:creationId xmlns:p14="http://schemas.microsoft.com/office/powerpoint/2010/main" val="2526078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AF8E-A76C-C06A-A6B3-3D2EE267337F}"/>
              </a:ext>
            </a:extLst>
          </p:cNvPr>
          <p:cNvSpPr txBox="1">
            <a:spLocks noGrp="1"/>
          </p:cNvSpPr>
          <p:nvPr>
            <p:ph type="title" idx="4294967295"/>
          </p:nvPr>
        </p:nvSpPr>
        <p:spPr>
          <a:xfrm>
            <a:off x="228600" y="228600"/>
            <a:ext cx="59436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Debugger - Controls</a:t>
            </a:r>
          </a:p>
        </p:txBody>
      </p:sp>
      <p:sp>
        <p:nvSpPr>
          <p:cNvPr id="23" name="Rounded Rectangle 22">
            <a:extLst>
              <a:ext uri="{FF2B5EF4-FFF2-40B4-BE49-F238E27FC236}">
                <a16:creationId xmlns:a16="http://schemas.microsoft.com/office/drawing/2014/main" id="{98D2C537-CB1B-8F61-01EC-85FC2B1C6E79}"/>
              </a:ext>
            </a:extLst>
          </p:cNvPr>
          <p:cNvSpPr/>
          <p:nvPr/>
        </p:nvSpPr>
        <p:spPr>
          <a:xfrm>
            <a:off x="495300" y="3017520"/>
            <a:ext cx="8153400" cy="1377700"/>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51C9DD75-636F-926E-105B-412BCC12B661}"/>
              </a:ext>
            </a:extLst>
          </p:cNvPr>
          <p:cNvGrpSpPr>
            <a:grpSpLocks noChangeAspect="1"/>
          </p:cNvGrpSpPr>
          <p:nvPr/>
        </p:nvGrpSpPr>
        <p:grpSpPr>
          <a:xfrm>
            <a:off x="746485" y="3294890"/>
            <a:ext cx="516313" cy="822960"/>
            <a:chOff x="1752600" y="4709794"/>
            <a:chExt cx="234152" cy="410846"/>
          </a:xfrm>
        </p:grpSpPr>
        <p:sp>
          <p:nvSpPr>
            <p:cNvPr id="24" name="Rectangle 23">
              <a:extLst>
                <a:ext uri="{FF2B5EF4-FFF2-40B4-BE49-F238E27FC236}">
                  <a16:creationId xmlns:a16="http://schemas.microsoft.com/office/drawing/2014/main" id="{F5DCC1C9-BDC7-0488-1088-1E1A2982F453}"/>
                </a:ext>
              </a:extLst>
            </p:cNvPr>
            <p:cNvSpPr/>
            <p:nvPr/>
          </p:nvSpPr>
          <p:spPr>
            <a:xfrm>
              <a:off x="1752600" y="4709794"/>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5476946-93F8-99A2-D1E6-4FF8EBF04867}"/>
                </a:ext>
              </a:extLst>
            </p:cNvPr>
            <p:cNvSpPr/>
            <p:nvPr/>
          </p:nvSpPr>
          <p:spPr>
            <a:xfrm>
              <a:off x="1895312" y="4709794"/>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F10C388-082B-39CE-A49D-344E8FE05BAE}"/>
                </a:ext>
              </a:extLst>
            </p:cNvPr>
            <p:cNvSpPr/>
            <p:nvPr/>
          </p:nvSpPr>
          <p:spPr>
            <a:xfrm>
              <a:off x="1752600" y="4869497"/>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FB22CF6-595F-32CB-C2A4-7B7DF16E894A}"/>
                </a:ext>
              </a:extLst>
            </p:cNvPr>
            <p:cNvSpPr/>
            <p:nvPr/>
          </p:nvSpPr>
          <p:spPr>
            <a:xfrm>
              <a:off x="1895312" y="4869497"/>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87948F2-0561-57B2-ECF2-5D5F19653070}"/>
                </a:ext>
              </a:extLst>
            </p:cNvPr>
            <p:cNvSpPr/>
            <p:nvPr/>
          </p:nvSpPr>
          <p:spPr>
            <a:xfrm>
              <a:off x="1752600" y="5029200"/>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CB09B9E-8635-B7DA-FFC1-937EC0D4C485}"/>
                </a:ext>
              </a:extLst>
            </p:cNvPr>
            <p:cNvSpPr/>
            <p:nvPr/>
          </p:nvSpPr>
          <p:spPr>
            <a:xfrm>
              <a:off x="1895312" y="5029200"/>
              <a:ext cx="91440" cy="91440"/>
            </a:xfrm>
            <a:prstGeom prst="rect">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2E8B3827-B8F3-FE9E-B15C-88C1F9B43A35}"/>
              </a:ext>
            </a:extLst>
          </p:cNvPr>
          <p:cNvGrpSpPr/>
          <p:nvPr/>
        </p:nvGrpSpPr>
        <p:grpSpPr>
          <a:xfrm>
            <a:off x="2869566" y="3294890"/>
            <a:ext cx="899686" cy="822960"/>
            <a:chOff x="2950282" y="4573575"/>
            <a:chExt cx="731520" cy="731520"/>
          </a:xfrm>
        </p:grpSpPr>
        <p:sp>
          <p:nvSpPr>
            <p:cNvPr id="43" name="Oval 42">
              <a:extLst>
                <a:ext uri="{FF2B5EF4-FFF2-40B4-BE49-F238E27FC236}">
                  <a16:creationId xmlns:a16="http://schemas.microsoft.com/office/drawing/2014/main" id="{7E1940C1-2FC0-A283-2E69-3A58B48F9ACD}"/>
                </a:ext>
              </a:extLst>
            </p:cNvPr>
            <p:cNvSpPr/>
            <p:nvPr/>
          </p:nvSpPr>
          <p:spPr>
            <a:xfrm>
              <a:off x="3205516" y="5012113"/>
              <a:ext cx="223045" cy="243840"/>
            </a:xfrm>
            <a:prstGeom prst="ellipse">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ircular Arrow 43">
              <a:extLst>
                <a:ext uri="{FF2B5EF4-FFF2-40B4-BE49-F238E27FC236}">
                  <a16:creationId xmlns:a16="http://schemas.microsoft.com/office/drawing/2014/main" id="{14A59FED-B110-1C1E-100C-BB385035A3D8}"/>
                </a:ext>
              </a:extLst>
            </p:cNvPr>
            <p:cNvSpPr/>
            <p:nvPr/>
          </p:nvSpPr>
          <p:spPr>
            <a:xfrm>
              <a:off x="2950282" y="4573575"/>
              <a:ext cx="731520" cy="731520"/>
            </a:xfrm>
            <a:prstGeom prst="circularArrow">
              <a:avLst>
                <a:gd name="adj1" fmla="val 12993"/>
                <a:gd name="adj2" fmla="val 1393446"/>
                <a:gd name="adj3" fmla="val 19382305"/>
                <a:gd name="adj4" fmla="val 10513475"/>
                <a:gd name="adj5" fmla="val 20393"/>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6" name="Group 55">
            <a:extLst>
              <a:ext uri="{FF2B5EF4-FFF2-40B4-BE49-F238E27FC236}">
                <a16:creationId xmlns:a16="http://schemas.microsoft.com/office/drawing/2014/main" id="{F313EBB7-9C2A-3F5E-ED3B-57A84E35A23F}"/>
              </a:ext>
            </a:extLst>
          </p:cNvPr>
          <p:cNvGrpSpPr/>
          <p:nvPr/>
        </p:nvGrpSpPr>
        <p:grpSpPr>
          <a:xfrm>
            <a:off x="4335906" y="3343561"/>
            <a:ext cx="365760" cy="725618"/>
            <a:chOff x="4265267" y="4620842"/>
            <a:chExt cx="297393" cy="649471"/>
          </a:xfrm>
        </p:grpSpPr>
        <p:sp>
          <p:nvSpPr>
            <p:cNvPr id="45" name="Oval 44">
              <a:extLst>
                <a:ext uri="{FF2B5EF4-FFF2-40B4-BE49-F238E27FC236}">
                  <a16:creationId xmlns:a16="http://schemas.microsoft.com/office/drawing/2014/main" id="{ADC7F3F4-B4B8-07B5-D4FD-9378309D8AFE}"/>
                </a:ext>
              </a:extLst>
            </p:cNvPr>
            <p:cNvSpPr/>
            <p:nvPr/>
          </p:nvSpPr>
          <p:spPr>
            <a:xfrm>
              <a:off x="4302441" y="5024781"/>
              <a:ext cx="223045" cy="245532"/>
            </a:xfrm>
            <a:prstGeom prst="ellipse">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own Arrow 46">
              <a:extLst>
                <a:ext uri="{FF2B5EF4-FFF2-40B4-BE49-F238E27FC236}">
                  <a16:creationId xmlns:a16="http://schemas.microsoft.com/office/drawing/2014/main" id="{D792F819-B2BE-A329-6140-4C0E705F3081}"/>
                </a:ext>
              </a:extLst>
            </p:cNvPr>
            <p:cNvSpPr/>
            <p:nvPr/>
          </p:nvSpPr>
          <p:spPr>
            <a:xfrm>
              <a:off x="4265267" y="4620842"/>
              <a:ext cx="297393" cy="327377"/>
            </a:xfrm>
            <a:prstGeom prst="downArrow">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73F8EBC2-EAB9-BB4C-9B25-7BF6685CD25B}"/>
              </a:ext>
            </a:extLst>
          </p:cNvPr>
          <p:cNvGrpSpPr/>
          <p:nvPr/>
        </p:nvGrpSpPr>
        <p:grpSpPr>
          <a:xfrm>
            <a:off x="5446962" y="3345396"/>
            <a:ext cx="365760" cy="721949"/>
            <a:chOff x="5080491" y="4617720"/>
            <a:chExt cx="297393" cy="646187"/>
          </a:xfrm>
        </p:grpSpPr>
        <p:sp>
          <p:nvSpPr>
            <p:cNvPr id="46" name="Oval 45">
              <a:extLst>
                <a:ext uri="{FF2B5EF4-FFF2-40B4-BE49-F238E27FC236}">
                  <a16:creationId xmlns:a16="http://schemas.microsoft.com/office/drawing/2014/main" id="{DB84CF1D-3A92-77A4-48CD-A2F43D2B3163}"/>
                </a:ext>
              </a:extLst>
            </p:cNvPr>
            <p:cNvSpPr/>
            <p:nvPr/>
          </p:nvSpPr>
          <p:spPr>
            <a:xfrm>
              <a:off x="5117665" y="5018375"/>
              <a:ext cx="223045" cy="245532"/>
            </a:xfrm>
            <a:prstGeom prst="ellipse">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a:extLst>
                <a:ext uri="{FF2B5EF4-FFF2-40B4-BE49-F238E27FC236}">
                  <a16:creationId xmlns:a16="http://schemas.microsoft.com/office/drawing/2014/main" id="{F27E4C10-71FD-9E46-FDED-718D11CEF692}"/>
                </a:ext>
              </a:extLst>
            </p:cNvPr>
            <p:cNvSpPr/>
            <p:nvPr/>
          </p:nvSpPr>
          <p:spPr>
            <a:xfrm rot="10800000">
              <a:off x="5080491" y="4617720"/>
              <a:ext cx="297393" cy="327377"/>
            </a:xfrm>
            <a:prstGeom prst="downArrow">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Circular Arrow 48">
            <a:extLst>
              <a:ext uri="{FF2B5EF4-FFF2-40B4-BE49-F238E27FC236}">
                <a16:creationId xmlns:a16="http://schemas.microsoft.com/office/drawing/2014/main" id="{85418AC5-47DD-C493-4EB4-A1DAA9AC518C}"/>
              </a:ext>
            </a:extLst>
          </p:cNvPr>
          <p:cNvSpPr/>
          <p:nvPr/>
        </p:nvSpPr>
        <p:spPr>
          <a:xfrm rot="20894808" flipH="1">
            <a:off x="6367442" y="3294890"/>
            <a:ext cx="822960" cy="822960"/>
          </a:xfrm>
          <a:prstGeom prst="circularArrow">
            <a:avLst>
              <a:gd name="adj1" fmla="val 12126"/>
              <a:gd name="adj2" fmla="val 1528906"/>
              <a:gd name="adj3" fmla="val 19499451"/>
              <a:gd name="adj4" fmla="val 1478195"/>
              <a:gd name="adj5" fmla="val 20107"/>
            </a:avLst>
          </a:prstGeom>
          <a:solidFill>
            <a:srgbClr val="88CF8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ame 50">
            <a:extLst>
              <a:ext uri="{FF2B5EF4-FFF2-40B4-BE49-F238E27FC236}">
                <a16:creationId xmlns:a16="http://schemas.microsoft.com/office/drawing/2014/main" id="{2EB02A46-B616-7A97-B0C7-E09B437CD463}"/>
              </a:ext>
            </a:extLst>
          </p:cNvPr>
          <p:cNvSpPr/>
          <p:nvPr/>
        </p:nvSpPr>
        <p:spPr>
          <a:xfrm>
            <a:off x="7637106" y="3386330"/>
            <a:ext cx="640080" cy="640080"/>
          </a:xfrm>
          <a:prstGeom prst="frame">
            <a:avLst>
              <a:gd name="adj1" fmla="val 17343"/>
            </a:avLst>
          </a:prstGeom>
          <a:solidFill>
            <a:srgbClr val="F2857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8" name="Group 57">
            <a:extLst>
              <a:ext uri="{FF2B5EF4-FFF2-40B4-BE49-F238E27FC236}">
                <a16:creationId xmlns:a16="http://schemas.microsoft.com/office/drawing/2014/main" id="{DFCBEAB0-7DE7-ABD4-E53E-F81D2AAF2F5C}"/>
              </a:ext>
            </a:extLst>
          </p:cNvPr>
          <p:cNvGrpSpPr/>
          <p:nvPr/>
        </p:nvGrpSpPr>
        <p:grpSpPr>
          <a:xfrm>
            <a:off x="1712511" y="3294890"/>
            <a:ext cx="708469" cy="822960"/>
            <a:chOff x="2197338" y="4620843"/>
            <a:chExt cx="576045" cy="640080"/>
          </a:xfrm>
        </p:grpSpPr>
        <p:grpSp>
          <p:nvGrpSpPr>
            <p:cNvPr id="54" name="Group 53">
              <a:extLst>
                <a:ext uri="{FF2B5EF4-FFF2-40B4-BE49-F238E27FC236}">
                  <a16:creationId xmlns:a16="http://schemas.microsoft.com/office/drawing/2014/main" id="{683CA5F7-C950-16C9-A3D4-C0AD6128BDFD}"/>
                </a:ext>
              </a:extLst>
            </p:cNvPr>
            <p:cNvGrpSpPr/>
            <p:nvPr/>
          </p:nvGrpSpPr>
          <p:grpSpPr>
            <a:xfrm>
              <a:off x="2406725" y="4670805"/>
              <a:ext cx="366658" cy="548640"/>
              <a:chOff x="2406795" y="4666563"/>
              <a:chExt cx="366658" cy="548640"/>
            </a:xfrm>
          </p:grpSpPr>
          <p:sp>
            <p:nvSpPr>
              <p:cNvPr id="53" name="Triangle 52">
                <a:extLst>
                  <a:ext uri="{FF2B5EF4-FFF2-40B4-BE49-F238E27FC236}">
                    <a16:creationId xmlns:a16="http://schemas.microsoft.com/office/drawing/2014/main" id="{7D662873-E36D-0099-28AC-C828054B357C}"/>
                  </a:ext>
                </a:extLst>
              </p:cNvPr>
              <p:cNvSpPr/>
              <p:nvPr/>
            </p:nvSpPr>
            <p:spPr>
              <a:xfrm rot="5400000">
                <a:off x="2315355" y="4758003"/>
                <a:ext cx="548640" cy="365760"/>
              </a:xfrm>
              <a:prstGeom prst="triangle">
                <a:avLst/>
              </a:prstGeom>
              <a:noFill/>
              <a:ln w="889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B1240989-F373-FD6A-71D0-8D5256F417F4}"/>
                  </a:ext>
                </a:extLst>
              </p:cNvPr>
              <p:cNvSpPr/>
              <p:nvPr/>
            </p:nvSpPr>
            <p:spPr>
              <a:xfrm rot="5400000">
                <a:off x="2316253" y="4758003"/>
                <a:ext cx="548640" cy="365760"/>
              </a:xfrm>
              <a:prstGeom prst="triangle">
                <a:avLst/>
              </a:prstGeom>
              <a:noFill/>
              <a:ln w="38100">
                <a:solidFill>
                  <a:srgbClr val="67A7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F3A3F0AE-00FD-5243-E815-7FB783E9153A}"/>
                </a:ext>
              </a:extLst>
            </p:cNvPr>
            <p:cNvSpPr/>
            <p:nvPr/>
          </p:nvSpPr>
          <p:spPr>
            <a:xfrm>
              <a:off x="2197338" y="4620843"/>
              <a:ext cx="91440" cy="640080"/>
            </a:xfrm>
            <a:prstGeom prst="rect">
              <a:avLst/>
            </a:prstGeom>
            <a:solidFill>
              <a:srgbClr val="67A7E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7B2DCB8F-4822-FE89-F610-0EE2EC32267C}"/>
              </a:ext>
            </a:extLst>
          </p:cNvPr>
          <p:cNvGrpSpPr/>
          <p:nvPr/>
        </p:nvGrpSpPr>
        <p:grpSpPr>
          <a:xfrm>
            <a:off x="5571789" y="2140241"/>
            <a:ext cx="2406429" cy="2069190"/>
            <a:chOff x="849672" y="2341956"/>
            <a:chExt cx="2406429" cy="2069190"/>
          </a:xfrm>
        </p:grpSpPr>
        <p:sp>
          <p:nvSpPr>
            <p:cNvPr id="5" name="TextBox 4">
              <a:extLst>
                <a:ext uri="{FF2B5EF4-FFF2-40B4-BE49-F238E27FC236}">
                  <a16:creationId xmlns:a16="http://schemas.microsoft.com/office/drawing/2014/main" id="{AD257055-F4B1-7643-4573-3836BB55D69E}"/>
                </a:ext>
              </a:extLst>
            </p:cNvPr>
            <p:cNvSpPr txBox="1"/>
            <p:nvPr/>
          </p:nvSpPr>
          <p:spPr>
            <a:xfrm>
              <a:off x="849672" y="2341956"/>
              <a:ext cx="2406429" cy="707886"/>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pPr algn="ctr"/>
              <a:r>
                <a:rPr lang="en-US" sz="4000" b="1" dirty="0">
                  <a:solidFill>
                    <a:srgbClr val="006300"/>
                  </a:solidFill>
                  <a:effectLst>
                    <a:outerShdw blurRad="50800" dist="38100" dir="2700000" algn="tl" rotWithShape="0">
                      <a:prstClr val="black">
                        <a:alpha val="40000"/>
                      </a:prstClr>
                    </a:outerShdw>
                  </a:effectLst>
                  <a:latin typeface="Andale Mono" panose="020B0509000000000004" pitchFamily="49" charset="0"/>
                </a:rPr>
                <a:t>Restart</a:t>
              </a:r>
            </a:p>
          </p:txBody>
        </p:sp>
        <p:sp>
          <p:nvSpPr>
            <p:cNvPr id="3" name="Rounded Rectangle 2">
              <a:extLst>
                <a:ext uri="{FF2B5EF4-FFF2-40B4-BE49-F238E27FC236}">
                  <a16:creationId xmlns:a16="http://schemas.microsoft.com/office/drawing/2014/main" id="{73A57B8B-5CD0-235E-F5A0-D9197A3B8DE9}"/>
                </a:ext>
              </a:extLst>
            </p:cNvPr>
            <p:cNvSpPr/>
            <p:nvPr/>
          </p:nvSpPr>
          <p:spPr>
            <a:xfrm>
              <a:off x="1567075" y="3421415"/>
              <a:ext cx="971623" cy="989731"/>
            </a:xfrm>
            <a:prstGeom prst="roundRect">
              <a:avLst/>
            </a:prstGeom>
            <a:noFill/>
            <a:ln w="57150">
              <a:solidFill>
                <a:srgbClr val="00630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cxnSp>
          <p:nvCxnSpPr>
            <p:cNvPr id="16" name="Straight Connector 15">
              <a:extLst>
                <a:ext uri="{FF2B5EF4-FFF2-40B4-BE49-F238E27FC236}">
                  <a16:creationId xmlns:a16="http://schemas.microsoft.com/office/drawing/2014/main" id="{D98EADB0-64B7-9E49-F3E0-AC445AADCED7}"/>
                </a:ext>
              </a:extLst>
            </p:cNvPr>
            <p:cNvCxnSpPr>
              <a:cxnSpLocks/>
              <a:stCxn id="5" idx="2"/>
              <a:endCxn id="3" idx="0"/>
            </p:cNvCxnSpPr>
            <p:nvPr/>
          </p:nvCxnSpPr>
          <p:spPr>
            <a:xfrm>
              <a:off x="2052887" y="3049842"/>
              <a:ext cx="0" cy="371573"/>
            </a:xfrm>
            <a:prstGeom prst="line">
              <a:avLst/>
            </a:prstGeom>
            <a:ln w="57150">
              <a:solidFill>
                <a:srgbClr val="0063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F2E49FB9-B2E1-D4CD-F447-72220325388A}"/>
              </a:ext>
            </a:extLst>
          </p:cNvPr>
          <p:cNvGrpSpPr/>
          <p:nvPr/>
        </p:nvGrpSpPr>
        <p:grpSpPr>
          <a:xfrm>
            <a:off x="7247368" y="3203309"/>
            <a:ext cx="1454244" cy="2101977"/>
            <a:chOff x="1325765" y="3421415"/>
            <a:chExt cx="1454244" cy="2101977"/>
          </a:xfrm>
        </p:grpSpPr>
        <p:sp>
          <p:nvSpPr>
            <p:cNvPr id="10" name="TextBox 9">
              <a:extLst>
                <a:ext uri="{FF2B5EF4-FFF2-40B4-BE49-F238E27FC236}">
                  <a16:creationId xmlns:a16="http://schemas.microsoft.com/office/drawing/2014/main" id="{77F391D3-018F-7C88-251C-4BE62528AB6F}"/>
                </a:ext>
              </a:extLst>
            </p:cNvPr>
            <p:cNvSpPr txBox="1"/>
            <p:nvPr/>
          </p:nvSpPr>
          <p:spPr>
            <a:xfrm>
              <a:off x="1325765" y="4815506"/>
              <a:ext cx="1454244" cy="707886"/>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pPr algn="ctr"/>
              <a:r>
                <a:rPr lang="en-US" sz="4000" b="1" dirty="0">
                  <a:solidFill>
                    <a:schemeClr val="accent2"/>
                  </a:solidFill>
                  <a:effectLst>
                    <a:outerShdw blurRad="50800" dist="38100" dir="2700000" algn="tl" rotWithShape="0">
                      <a:prstClr val="black">
                        <a:alpha val="40000"/>
                      </a:prstClr>
                    </a:outerShdw>
                  </a:effectLst>
                  <a:latin typeface="Andale Mono" panose="020B0509000000000004" pitchFamily="49" charset="0"/>
                </a:rPr>
                <a:t>Stop</a:t>
              </a:r>
            </a:p>
          </p:txBody>
        </p:sp>
        <p:cxnSp>
          <p:nvCxnSpPr>
            <p:cNvPr id="12" name="Straight Connector 11">
              <a:extLst>
                <a:ext uri="{FF2B5EF4-FFF2-40B4-BE49-F238E27FC236}">
                  <a16:creationId xmlns:a16="http://schemas.microsoft.com/office/drawing/2014/main" id="{4E724174-5EB9-2C0E-BBA2-CC8AC29A2986}"/>
                </a:ext>
              </a:extLst>
            </p:cNvPr>
            <p:cNvCxnSpPr>
              <a:cxnSpLocks/>
              <a:stCxn id="10" idx="0"/>
              <a:endCxn id="11" idx="2"/>
            </p:cNvCxnSpPr>
            <p:nvPr/>
          </p:nvCxnSpPr>
          <p:spPr>
            <a:xfrm flipV="1">
              <a:off x="2052887" y="4411146"/>
              <a:ext cx="0" cy="404360"/>
            </a:xfrm>
            <a:prstGeom prst="line">
              <a:avLst/>
            </a:prstGeom>
            <a:ln w="57150">
              <a:solidFill>
                <a:schemeClr val="accent2"/>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A15EEC16-9D43-ED85-EE04-24E3F9AFD822}"/>
                </a:ext>
              </a:extLst>
            </p:cNvPr>
            <p:cNvSpPr/>
            <p:nvPr/>
          </p:nvSpPr>
          <p:spPr>
            <a:xfrm>
              <a:off x="1567075" y="3421415"/>
              <a:ext cx="971623" cy="989731"/>
            </a:xfrm>
            <a:prstGeom prst="roundRect">
              <a:avLst/>
            </a:prstGeom>
            <a:noFill/>
            <a:ln w="57150">
              <a:solidFill>
                <a:schemeClr val="accent2"/>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grpSp>
      <p:sp>
        <p:nvSpPr>
          <p:cNvPr id="4" name="Slide Number Placeholder 5">
            <a:extLst>
              <a:ext uri="{FF2B5EF4-FFF2-40B4-BE49-F238E27FC236}">
                <a16:creationId xmlns:a16="http://schemas.microsoft.com/office/drawing/2014/main" id="{2B8E05C8-3870-B681-7D8F-DAB0444223D6}"/>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26</a:t>
            </a:fld>
            <a:endParaRPr lang="en-US" dirty="0"/>
          </a:p>
        </p:txBody>
      </p:sp>
    </p:spTree>
    <p:extLst>
      <p:ext uri="{BB962C8B-B14F-4D97-AF65-F5344CB8AC3E}">
        <p14:creationId xmlns:p14="http://schemas.microsoft.com/office/powerpoint/2010/main" val="2320213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483ADD-6F2B-A073-9BEC-BDECDC085553}"/>
              </a:ext>
            </a:extLst>
          </p:cNvPr>
          <p:cNvSpPr txBox="1"/>
          <p:nvPr/>
        </p:nvSpPr>
        <p:spPr>
          <a:xfrm>
            <a:off x="699823" y="1231613"/>
            <a:ext cx="1314784" cy="584775"/>
          </a:xfrm>
          <a:prstGeom prst="rect">
            <a:avLst/>
          </a:prstGeom>
          <a:noFill/>
        </p:spPr>
        <p:txBody>
          <a:bodyPr wrap="none" rtlCol="0">
            <a:spAutoFit/>
          </a:bodyPr>
          <a:lstStyle/>
          <a:p>
            <a:r>
              <a:rPr lang="en-US" sz="3200" b="1" dirty="0">
                <a:latin typeface="Consolas" panose="020B0609020204030204" pitchFamily="49" charset="0"/>
                <a:cs typeface="Consolas" panose="020B0609020204030204" pitchFamily="49" charset="0"/>
              </a:rPr>
              <a:t>WATCH</a:t>
            </a:r>
          </a:p>
        </p:txBody>
      </p:sp>
      <p:sp>
        <p:nvSpPr>
          <p:cNvPr id="3" name="Chevron 2">
            <a:extLst>
              <a:ext uri="{FF2B5EF4-FFF2-40B4-BE49-F238E27FC236}">
                <a16:creationId xmlns:a16="http://schemas.microsoft.com/office/drawing/2014/main" id="{3B4DC4F4-3AD0-7EB6-BC2E-93BB4147288A}"/>
              </a:ext>
            </a:extLst>
          </p:cNvPr>
          <p:cNvSpPr/>
          <p:nvPr/>
        </p:nvSpPr>
        <p:spPr>
          <a:xfrm rot="5400000">
            <a:off x="439826" y="1414881"/>
            <a:ext cx="100586" cy="218239"/>
          </a:xfrm>
          <a:prstGeom prst="chevron">
            <a:avLst>
              <a:gd name="adj" fmla="val 6865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cxnSp>
        <p:nvCxnSpPr>
          <p:cNvPr id="4" name="Straight Connector 3">
            <a:extLst>
              <a:ext uri="{FF2B5EF4-FFF2-40B4-BE49-F238E27FC236}">
                <a16:creationId xmlns:a16="http://schemas.microsoft.com/office/drawing/2014/main" id="{9E701B8A-71BE-89CB-57CB-F700D50EFC85}"/>
              </a:ext>
            </a:extLst>
          </p:cNvPr>
          <p:cNvCxnSpPr/>
          <p:nvPr/>
        </p:nvCxnSpPr>
        <p:spPr>
          <a:xfrm>
            <a:off x="228600" y="1085864"/>
            <a:ext cx="6035040" cy="0"/>
          </a:xfrm>
          <a:prstGeom prst="line">
            <a:avLst/>
          </a:prstGeom>
          <a:ln w="38100"/>
        </p:spPr>
        <p:style>
          <a:lnRef idx="1">
            <a:schemeClr val="dk1"/>
          </a:lnRef>
          <a:fillRef idx="0">
            <a:schemeClr val="dk1"/>
          </a:fillRef>
          <a:effectRef idx="0">
            <a:schemeClr val="dk1"/>
          </a:effectRef>
          <a:fontRef idx="minor">
            <a:schemeClr val="tx1"/>
          </a:fontRef>
        </p:style>
      </p:cxnSp>
      <p:sp>
        <p:nvSpPr>
          <p:cNvPr id="5" name="Plus 4">
            <a:extLst>
              <a:ext uri="{FF2B5EF4-FFF2-40B4-BE49-F238E27FC236}">
                <a16:creationId xmlns:a16="http://schemas.microsoft.com/office/drawing/2014/main" id="{47928B44-3CC0-AAEB-55F1-81DB53DC5528}"/>
              </a:ext>
            </a:extLst>
          </p:cNvPr>
          <p:cNvSpPr/>
          <p:nvPr/>
        </p:nvSpPr>
        <p:spPr>
          <a:xfrm>
            <a:off x="3914140" y="1166788"/>
            <a:ext cx="548640" cy="548640"/>
          </a:xfrm>
          <a:prstGeom prst="mathPlus">
            <a:avLst>
              <a:gd name="adj1" fmla="val 4876"/>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D5AA989C-E961-784C-1B1E-E9B23971ED61}"/>
              </a:ext>
            </a:extLst>
          </p:cNvPr>
          <p:cNvGrpSpPr/>
          <p:nvPr/>
        </p:nvGrpSpPr>
        <p:grpSpPr>
          <a:xfrm>
            <a:off x="4686300" y="1181073"/>
            <a:ext cx="533400" cy="502920"/>
            <a:chOff x="5090160" y="4827256"/>
            <a:chExt cx="533400" cy="502920"/>
          </a:xfrm>
        </p:grpSpPr>
        <p:sp>
          <p:nvSpPr>
            <p:cNvPr id="7" name="Rounded Rectangle 6">
              <a:extLst>
                <a:ext uri="{FF2B5EF4-FFF2-40B4-BE49-F238E27FC236}">
                  <a16:creationId xmlns:a16="http://schemas.microsoft.com/office/drawing/2014/main" id="{23303D04-E9FC-0793-E517-5666392EEBAC}"/>
                </a:ext>
              </a:extLst>
            </p:cNvPr>
            <p:cNvSpPr/>
            <p:nvPr/>
          </p:nvSpPr>
          <p:spPr>
            <a:xfrm>
              <a:off x="5257800" y="4827256"/>
              <a:ext cx="365760" cy="365760"/>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0EE11FA-7955-C00B-A844-C0C23D398B3D}"/>
                </a:ext>
              </a:extLst>
            </p:cNvPr>
            <p:cNvSpPr/>
            <p:nvPr/>
          </p:nvSpPr>
          <p:spPr>
            <a:xfrm>
              <a:off x="5090160" y="4964416"/>
              <a:ext cx="365760" cy="365760"/>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7F815F5A-DB8C-501B-1467-69260A0E5349}"/>
              </a:ext>
            </a:extLst>
          </p:cNvPr>
          <p:cNvGrpSpPr/>
          <p:nvPr/>
        </p:nvGrpSpPr>
        <p:grpSpPr>
          <a:xfrm>
            <a:off x="5387340" y="1187943"/>
            <a:ext cx="533400" cy="502920"/>
            <a:chOff x="5090160" y="4827256"/>
            <a:chExt cx="533400" cy="502920"/>
          </a:xfrm>
        </p:grpSpPr>
        <p:sp>
          <p:nvSpPr>
            <p:cNvPr id="10" name="Rounded Rectangle 9">
              <a:extLst>
                <a:ext uri="{FF2B5EF4-FFF2-40B4-BE49-F238E27FC236}">
                  <a16:creationId xmlns:a16="http://schemas.microsoft.com/office/drawing/2014/main" id="{87DBAFA0-1A02-2416-1849-064F99497BE1}"/>
                </a:ext>
              </a:extLst>
            </p:cNvPr>
            <p:cNvSpPr/>
            <p:nvPr/>
          </p:nvSpPr>
          <p:spPr>
            <a:xfrm>
              <a:off x="5257800" y="4827256"/>
              <a:ext cx="365760" cy="365760"/>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A3EB2677-9BC3-A06A-2D36-3FC4098F591D}"/>
                </a:ext>
              </a:extLst>
            </p:cNvPr>
            <p:cNvSpPr/>
            <p:nvPr/>
          </p:nvSpPr>
          <p:spPr>
            <a:xfrm>
              <a:off x="5090160" y="4964416"/>
              <a:ext cx="365760" cy="365760"/>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Multiply 11">
            <a:extLst>
              <a:ext uri="{FF2B5EF4-FFF2-40B4-BE49-F238E27FC236}">
                <a16:creationId xmlns:a16="http://schemas.microsoft.com/office/drawing/2014/main" id="{F1F7C1CA-6A33-DAF8-6D16-F3295AE3BBBF}"/>
              </a:ext>
            </a:extLst>
          </p:cNvPr>
          <p:cNvSpPr/>
          <p:nvPr/>
        </p:nvSpPr>
        <p:spPr>
          <a:xfrm>
            <a:off x="4686300" y="1325103"/>
            <a:ext cx="365760" cy="365760"/>
          </a:xfrm>
          <a:prstGeom prst="mathMultiply">
            <a:avLst>
              <a:gd name="adj1" fmla="val 685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Minus 12">
            <a:extLst>
              <a:ext uri="{FF2B5EF4-FFF2-40B4-BE49-F238E27FC236}">
                <a16:creationId xmlns:a16="http://schemas.microsoft.com/office/drawing/2014/main" id="{CA9123CA-DC5C-A980-4A2A-B4AB2D1B51AB}"/>
              </a:ext>
            </a:extLst>
          </p:cNvPr>
          <p:cNvSpPr/>
          <p:nvPr/>
        </p:nvSpPr>
        <p:spPr>
          <a:xfrm>
            <a:off x="5433060" y="1066800"/>
            <a:ext cx="274320" cy="914400"/>
          </a:xfrm>
          <a:prstGeom prst="mathMinus">
            <a:avLst>
              <a:gd name="adj1" fmla="val 3586"/>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760BBC4E-C4A9-14F9-E5B9-ECB1D0AE423D}"/>
              </a:ext>
            </a:extLst>
          </p:cNvPr>
          <p:cNvSpPr txBox="1">
            <a:spLocks noGrp="1"/>
          </p:cNvSpPr>
          <p:nvPr>
            <p:ph type="title" idx="4294967295"/>
          </p:nvPr>
        </p:nvSpPr>
        <p:spPr>
          <a:xfrm>
            <a:off x="228600" y="228600"/>
            <a:ext cx="74676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Debugger – Watch Expressions</a:t>
            </a:r>
          </a:p>
        </p:txBody>
      </p:sp>
      <p:sp>
        <p:nvSpPr>
          <p:cNvPr id="16" name="TextBox 15">
            <a:extLst>
              <a:ext uri="{FF2B5EF4-FFF2-40B4-BE49-F238E27FC236}">
                <a16:creationId xmlns:a16="http://schemas.microsoft.com/office/drawing/2014/main" id="{EEF8C8B2-D8FB-5DCF-DC3A-276B7241F7C1}"/>
              </a:ext>
            </a:extLst>
          </p:cNvPr>
          <p:cNvSpPr txBox="1"/>
          <p:nvPr/>
        </p:nvSpPr>
        <p:spPr>
          <a:xfrm>
            <a:off x="914400" y="1752600"/>
            <a:ext cx="5902578" cy="669414"/>
          </a:xfrm>
          <a:prstGeom prst="rect">
            <a:avLst/>
          </a:prstGeom>
          <a:noFill/>
        </p:spPr>
        <p:txBody>
          <a:bodyPr wrap="none" rtlCol="0">
            <a:spAutoFit/>
          </a:bodyPr>
          <a:lstStyle/>
          <a:p>
            <a:pPr>
              <a:lnSpc>
                <a:spcPct val="150000"/>
              </a:lnSpc>
            </a:pPr>
            <a:r>
              <a:rPr lang="en-US" sz="2800" b="1" dirty="0">
                <a:solidFill>
                  <a:schemeClr val="accent4"/>
                </a:solidFill>
                <a:latin typeface="Consolas" panose="020B0609020204030204" pitchFamily="49" charset="0"/>
                <a:cs typeface="Consolas" panose="020B0609020204030204" pitchFamily="49" charset="0"/>
              </a:rPr>
              <a:t>number_to_test % 2 == 0: </a:t>
            </a:r>
            <a:r>
              <a:rPr lang="en-US" sz="2800" b="1" dirty="0">
                <a:solidFill>
                  <a:schemeClr val="tx2"/>
                </a:solidFill>
                <a:latin typeface="Consolas" panose="020B0609020204030204" pitchFamily="49" charset="0"/>
                <a:cs typeface="Consolas" panose="020B0609020204030204" pitchFamily="49" charset="0"/>
              </a:rPr>
              <a:t>True</a:t>
            </a:r>
          </a:p>
        </p:txBody>
      </p:sp>
      <p:sp>
        <p:nvSpPr>
          <p:cNvPr id="19" name="Rectangle 18">
            <a:extLst>
              <a:ext uri="{FF2B5EF4-FFF2-40B4-BE49-F238E27FC236}">
                <a16:creationId xmlns:a16="http://schemas.microsoft.com/office/drawing/2014/main" id="{4EECAFC6-D756-4217-24D8-3536B33D3649}"/>
              </a:ext>
            </a:extLst>
          </p:cNvPr>
          <p:cNvSpPr/>
          <p:nvPr/>
        </p:nvSpPr>
        <p:spPr>
          <a:xfrm>
            <a:off x="382931" y="5772136"/>
            <a:ext cx="8606737" cy="990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BFBAD2C-DE26-9A41-9B3A-D72ECA06A019}"/>
              </a:ext>
            </a:extLst>
          </p:cNvPr>
          <p:cNvSpPr txBox="1"/>
          <p:nvPr/>
        </p:nvSpPr>
        <p:spPr>
          <a:xfrm>
            <a:off x="1158240" y="2611139"/>
            <a:ext cx="7391400" cy="3970318"/>
          </a:xfrm>
          <a:prstGeom prst="rect">
            <a:avLst/>
          </a:prstGeom>
          <a:solidFill>
            <a:srgbClr val="1F1F1F"/>
          </a:solidFill>
        </p:spPr>
        <p:txBody>
          <a:bodyPr wrap="square" rtlCol="0">
            <a:spAutoFit/>
          </a:bodyPr>
          <a:lstStyle/>
          <a:p>
            <a:r>
              <a:rPr lang="en-US" dirty="0">
                <a:solidFill>
                  <a:srgbClr val="CCCCCC"/>
                </a:solidFill>
                <a:highlight>
                  <a:srgbClr val="1F1F1F"/>
                </a:highlight>
                <a:latin typeface="Menlo" panose="020B0609030804020204" pitchFamily="49" charset="0"/>
              </a:rPr>
              <a:t>    </a:t>
            </a:r>
            <a:r>
              <a:rPr lang="en-US" sz="1800" dirty="0">
                <a:solidFill>
                  <a:srgbClr val="CCCCCC"/>
                </a:solidFill>
                <a:highlight>
                  <a:srgbClr val="1F1F1F"/>
                </a:highlight>
                <a:latin typeface="Menlo" panose="020B0609030804020204" pitchFamily="49" charset="0"/>
              </a:rPr>
              <a:t>1 </a:t>
            </a:r>
            <a:r>
              <a:rPr lang="en-US" b="0" dirty="0">
                <a:solidFill>
                  <a:srgbClr val="569CD6"/>
                </a:solidFill>
                <a:effectLst/>
                <a:highlight>
                  <a:srgbClr val="1F1F1F"/>
                </a:highlight>
                <a:latin typeface="Menlo" panose="020B0609030804020204" pitchFamily="49" charset="0"/>
              </a:rPr>
              <a:t>def</a:t>
            </a:r>
            <a:r>
              <a:rPr lang="en-US" b="0" dirty="0">
                <a:solidFill>
                  <a:srgbClr val="CCCCCC"/>
                </a:solidFill>
                <a:effectLst/>
                <a:highlight>
                  <a:srgbClr val="1F1F1F"/>
                </a:highlight>
                <a:latin typeface="Menlo" panose="020B0609030804020204" pitchFamily="49" charset="0"/>
              </a:rPr>
              <a:t> </a:t>
            </a:r>
            <a:r>
              <a:rPr lang="en-US" b="0" dirty="0">
                <a:solidFill>
                  <a:srgbClr val="DCDCAA"/>
                </a:solidFill>
                <a:effectLst/>
                <a:highlight>
                  <a:srgbClr val="1F1F1F"/>
                </a:highlight>
                <a:latin typeface="Menlo" panose="020B0609030804020204" pitchFamily="49" charset="0"/>
              </a:rPr>
              <a:t>Fizz_Buzz</a:t>
            </a:r>
            <a:r>
              <a:rPr lang="en-US" b="0" dirty="0">
                <a:solidFill>
                  <a:srgbClr val="CCCCCC"/>
                </a:solidFill>
                <a:effectLst/>
                <a:highlight>
                  <a:srgbClr val="1F1F1F"/>
                </a:highlight>
                <a:latin typeface="Menlo" panose="020B0609030804020204" pitchFamily="49" charset="0"/>
              </a:rPr>
              <a:t>(</a:t>
            </a:r>
            <a:r>
              <a:rPr lang="en-US" b="0" dirty="0">
                <a:solidFill>
                  <a:srgbClr val="9CDCFE"/>
                </a:solidFill>
                <a:effectLst/>
                <a:highlight>
                  <a:srgbClr val="1F1F1F"/>
                </a:highlight>
                <a:latin typeface="Menlo" panose="020B0609030804020204" pitchFamily="49" charset="0"/>
              </a:rPr>
              <a:t>number_to_test</a:t>
            </a:r>
            <a:r>
              <a:rPr lang="en-US" b="0" dirty="0">
                <a:solidFill>
                  <a:srgbClr val="CCCCCC"/>
                </a:solidFill>
                <a:effectLst/>
                <a:highlight>
                  <a:srgbClr val="1F1F1F"/>
                </a:highlight>
                <a:latin typeface="Menlo" panose="020B0609030804020204" pitchFamily="49" charset="0"/>
              </a:rPr>
              <a:t>):</a:t>
            </a:r>
          </a:p>
          <a:p>
            <a:r>
              <a:rPr lang="en-US" dirty="0">
                <a:solidFill>
                  <a:srgbClr val="CCCCCC"/>
                </a:solidFill>
                <a:highlight>
                  <a:srgbClr val="1F1F1F"/>
                </a:highlight>
                <a:latin typeface="Menlo" panose="020B0609030804020204" pitchFamily="49" charset="0"/>
              </a:rPr>
              <a:t>    2     </a:t>
            </a:r>
            <a:r>
              <a:rPr lang="en-US" b="0" dirty="0">
                <a:solidFill>
                  <a:srgbClr val="CCCCCC"/>
                </a:solidFill>
                <a:effectLst/>
                <a:highlight>
                  <a:srgbClr val="1F1F1F"/>
                </a:highlight>
                <a:latin typeface="Menlo" panose="020B0609030804020204" pitchFamily="49" charset="0"/>
              </a:rPr>
              <a:t>result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CE9178"/>
                </a:solidFill>
                <a:effectLst/>
                <a:highlight>
                  <a:srgbClr val="1F1F1F"/>
                </a:highlight>
                <a:latin typeface="Menlo" panose="020B0609030804020204" pitchFamily="49" charset="0"/>
              </a:rPr>
              <a:t>""</a:t>
            </a:r>
            <a:endParaRPr lang="en-US" b="0" dirty="0">
              <a:solidFill>
                <a:srgbClr val="CCCCCC"/>
              </a:solidFill>
              <a:effectLst/>
              <a:highlight>
                <a:srgbClr val="1F1F1F"/>
              </a:highlight>
              <a:latin typeface="Menlo" panose="020B0609030804020204" pitchFamily="49" charset="0"/>
            </a:endParaRPr>
          </a:p>
          <a:p>
            <a:r>
              <a:rPr lang="en-US" dirty="0">
                <a:solidFill>
                  <a:srgbClr val="CCCCCC"/>
                </a:solidFill>
                <a:highlight>
                  <a:srgbClr val="1F1F1F"/>
                </a:highlight>
                <a:latin typeface="Menlo" panose="020B0609030804020204" pitchFamily="49" charset="0"/>
              </a:rPr>
              <a:t>    </a:t>
            </a:r>
            <a:r>
              <a:rPr lang="en-US" sz="1800" dirty="0">
                <a:solidFill>
                  <a:srgbClr val="CCCCCC"/>
                </a:solidFill>
                <a:highlight>
                  <a:srgbClr val="1F1F1F"/>
                </a:highlight>
                <a:latin typeface="Menlo" panose="020B0609030804020204" pitchFamily="49" charset="0"/>
              </a:rPr>
              <a:t>3     </a:t>
            </a:r>
            <a:r>
              <a:rPr lang="en-US" b="0" dirty="0">
                <a:solidFill>
                  <a:srgbClr val="C586C0"/>
                </a:solidFill>
                <a:effectLst/>
                <a:highlight>
                  <a:srgbClr val="1F1F1F"/>
                </a:highlight>
                <a:latin typeface="Menlo" panose="020B0609030804020204" pitchFamily="49" charset="0"/>
              </a:rPr>
              <a:t>if</a:t>
            </a:r>
            <a:r>
              <a:rPr lang="en-US" b="0" dirty="0">
                <a:solidFill>
                  <a:srgbClr val="CCCCCC"/>
                </a:solidFill>
                <a:effectLst/>
                <a:highlight>
                  <a:srgbClr val="1F1F1F"/>
                </a:highlight>
                <a:latin typeface="Menlo" panose="020B0609030804020204" pitchFamily="49" charset="0"/>
              </a:rPr>
              <a:t>(number_to_test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B5CEA8"/>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B5CEA8"/>
                </a:solidFill>
                <a:effectLst/>
                <a:highlight>
                  <a:srgbClr val="1F1F1F"/>
                </a:highlight>
                <a:latin typeface="Menlo" panose="020B0609030804020204" pitchFamily="49" charset="0"/>
              </a:rPr>
              <a:t>0</a:t>
            </a:r>
            <a:r>
              <a:rPr lang="en-US" b="0" dirty="0">
                <a:solidFill>
                  <a:srgbClr val="CCCCCC"/>
                </a:solidFill>
                <a:effectLst/>
                <a:highlight>
                  <a:srgbClr val="1F1F1F"/>
                </a:highlight>
                <a:latin typeface="Menlo" panose="020B0609030804020204" pitchFamily="49" charset="0"/>
              </a:rPr>
              <a:t>):</a:t>
            </a:r>
          </a:p>
          <a:p>
            <a:r>
              <a:rPr lang="en-US" sz="1800" dirty="0">
                <a:solidFill>
                  <a:srgbClr val="CCCCCC"/>
                </a:solidFill>
                <a:highlight>
                  <a:srgbClr val="1F1F1F"/>
                </a:highlight>
                <a:latin typeface="Menlo" panose="020B0609030804020204" pitchFamily="49" charset="0"/>
              </a:rPr>
              <a:t>    4</a:t>
            </a:r>
            <a:r>
              <a:rPr lang="en-US" b="0" dirty="0">
                <a:solidFill>
                  <a:srgbClr val="CCCCCC"/>
                </a:solidFill>
                <a:effectLst/>
                <a:highlight>
                  <a:srgbClr val="1F1F1F"/>
                </a:highlight>
                <a:latin typeface="Menlo" panose="020B0609030804020204" pitchFamily="49" charset="0"/>
              </a:rPr>
              <a:t>	        result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CE9178"/>
                </a:solidFill>
                <a:effectLst/>
                <a:highlight>
                  <a:srgbClr val="1F1F1F"/>
                </a:highlight>
                <a:latin typeface="Menlo" panose="020B0609030804020204" pitchFamily="49" charset="0"/>
              </a:rPr>
              <a:t>"Fizz"</a:t>
            </a:r>
            <a:endParaRPr lang="en-US" b="0" dirty="0">
              <a:solidFill>
                <a:srgbClr val="CCCCCC"/>
              </a:solidFill>
              <a:effectLst/>
              <a:highlight>
                <a:srgbClr val="1F1F1F"/>
              </a:highlight>
              <a:latin typeface="Menlo" panose="020B0609030804020204" pitchFamily="49" charset="0"/>
            </a:endParaRPr>
          </a:p>
          <a:p>
            <a:r>
              <a:rPr lang="en-US" sz="1800" dirty="0">
                <a:solidFill>
                  <a:srgbClr val="CCCCCC"/>
                </a:solidFill>
                <a:highlight>
                  <a:srgbClr val="1F1F1F"/>
                </a:highlight>
                <a:latin typeface="Menlo" panose="020B0609030804020204" pitchFamily="49" charset="0"/>
              </a:rPr>
              <a:t>    5</a:t>
            </a:r>
            <a:br>
              <a:rPr lang="en-US" b="0" dirty="0">
                <a:solidFill>
                  <a:srgbClr val="CCCCCC"/>
                </a:solidFill>
                <a:effectLst/>
                <a:highlight>
                  <a:srgbClr val="1F1F1F"/>
                </a:highlight>
                <a:latin typeface="Menlo" panose="020B0609030804020204" pitchFamily="49" charset="0"/>
              </a:rPr>
            </a:br>
            <a:r>
              <a:rPr lang="en-US" sz="1800" dirty="0">
                <a:solidFill>
                  <a:srgbClr val="CCCCCC"/>
                </a:solidFill>
                <a:highlight>
                  <a:srgbClr val="1F1F1F"/>
                </a:highlight>
                <a:latin typeface="Menlo" panose="020B0609030804020204" pitchFamily="49" charset="0"/>
              </a:rPr>
              <a:t>    6     </a:t>
            </a:r>
            <a:r>
              <a:rPr lang="en-US" b="0" dirty="0">
                <a:solidFill>
                  <a:srgbClr val="C586C0"/>
                </a:solidFill>
                <a:effectLst/>
                <a:highlight>
                  <a:srgbClr val="1F1F1F"/>
                </a:highlight>
                <a:latin typeface="Menlo" panose="020B0609030804020204" pitchFamily="49" charset="0"/>
              </a:rPr>
              <a:t>if</a:t>
            </a:r>
            <a:r>
              <a:rPr lang="en-US" b="0" dirty="0">
                <a:solidFill>
                  <a:srgbClr val="CCCCCC"/>
                </a:solidFill>
                <a:effectLst/>
                <a:highlight>
                  <a:srgbClr val="1F1F1F"/>
                </a:highlight>
                <a:latin typeface="Menlo" panose="020B0609030804020204" pitchFamily="49" charset="0"/>
              </a:rPr>
              <a:t>(number_to_test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B5CEA8"/>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B5CEA8"/>
                </a:solidFill>
                <a:effectLst/>
                <a:highlight>
                  <a:srgbClr val="1F1F1F"/>
                </a:highlight>
                <a:latin typeface="Menlo" panose="020B0609030804020204" pitchFamily="49" charset="0"/>
              </a:rPr>
              <a:t>0</a:t>
            </a:r>
            <a:r>
              <a:rPr lang="en-US" b="0" dirty="0">
                <a:solidFill>
                  <a:srgbClr val="CCCCCC"/>
                </a:solidFill>
                <a:effectLst/>
                <a:highlight>
                  <a:srgbClr val="1F1F1F"/>
                </a:highlight>
                <a:latin typeface="Menlo" panose="020B0609030804020204" pitchFamily="49" charset="0"/>
              </a:rPr>
              <a:t>):</a:t>
            </a:r>
          </a:p>
          <a:p>
            <a:r>
              <a:rPr lang="en-US" sz="1800" dirty="0">
                <a:solidFill>
                  <a:srgbClr val="CCCCCC"/>
                </a:solidFill>
                <a:highlight>
                  <a:srgbClr val="1F1F1F"/>
                </a:highlight>
                <a:latin typeface="Menlo" panose="020B0609030804020204" pitchFamily="49" charset="0"/>
              </a:rPr>
              <a:t>    7</a:t>
            </a:r>
            <a:r>
              <a:rPr lang="en-US" b="0" dirty="0">
                <a:solidFill>
                  <a:srgbClr val="CCCCCC"/>
                </a:solidFill>
                <a:effectLst/>
                <a:highlight>
                  <a:srgbClr val="1F1F1F"/>
                </a:highlight>
                <a:latin typeface="Menlo" panose="020B0609030804020204" pitchFamily="49" charset="0"/>
              </a:rPr>
              <a:t>	        result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CE9178"/>
                </a:solidFill>
                <a:effectLst/>
                <a:highlight>
                  <a:srgbClr val="1F1F1F"/>
                </a:highlight>
                <a:latin typeface="Menlo" panose="020B0609030804020204" pitchFamily="49" charset="0"/>
              </a:rPr>
              <a:t>"Buzz"</a:t>
            </a:r>
            <a:endParaRPr lang="en-US" b="0" dirty="0">
              <a:solidFill>
                <a:srgbClr val="CCCCCC"/>
              </a:solidFill>
              <a:effectLst/>
              <a:highlight>
                <a:srgbClr val="1F1F1F"/>
              </a:highlight>
              <a:latin typeface="Menlo" panose="020B0609030804020204" pitchFamily="49" charset="0"/>
            </a:endParaRPr>
          </a:p>
          <a:p>
            <a:r>
              <a:rPr lang="en-US" sz="1800" dirty="0">
                <a:solidFill>
                  <a:srgbClr val="CCCCCC"/>
                </a:solidFill>
                <a:highlight>
                  <a:srgbClr val="1F1F1F"/>
                </a:highlight>
                <a:latin typeface="Menlo" panose="020B0609030804020204" pitchFamily="49" charset="0"/>
              </a:rPr>
              <a:t>    8     </a:t>
            </a:r>
            <a:r>
              <a:rPr lang="en-US" b="0" dirty="0">
                <a:solidFill>
                  <a:srgbClr val="C586C0"/>
                </a:solidFill>
                <a:effectLst/>
                <a:highlight>
                  <a:srgbClr val="1F1F1F"/>
                </a:highlight>
                <a:latin typeface="Menlo" panose="020B0609030804020204" pitchFamily="49" charset="0"/>
              </a:rPr>
              <a:t>return</a:t>
            </a:r>
            <a:r>
              <a:rPr lang="en-US" b="0" dirty="0">
                <a:solidFill>
                  <a:srgbClr val="CCCCCC"/>
                </a:solidFill>
                <a:effectLst/>
                <a:highlight>
                  <a:srgbClr val="1F1F1F"/>
                </a:highlight>
                <a:latin typeface="Menlo" panose="020B0609030804020204" pitchFamily="49" charset="0"/>
              </a:rPr>
              <a:t>(result)</a:t>
            </a:r>
          </a:p>
          <a:p>
            <a:r>
              <a:rPr lang="en-US" sz="1800" dirty="0">
                <a:solidFill>
                  <a:srgbClr val="CCCCCC"/>
                </a:solidFill>
                <a:highlight>
                  <a:srgbClr val="1F1F1F"/>
                </a:highlight>
                <a:latin typeface="Menlo" panose="020B0609030804020204" pitchFamily="49" charset="0"/>
              </a:rPr>
              <a:t>    9</a:t>
            </a:r>
            <a:br>
              <a:rPr lang="en-US" b="0" dirty="0">
                <a:solidFill>
                  <a:srgbClr val="CCCCCC"/>
                </a:solidFill>
                <a:effectLst/>
                <a:highlight>
                  <a:srgbClr val="1F1F1F"/>
                </a:highlight>
                <a:latin typeface="Menlo" panose="020B0609030804020204" pitchFamily="49" charset="0"/>
              </a:rPr>
            </a:br>
            <a:r>
              <a:rPr lang="en-US" sz="1800" dirty="0">
                <a:solidFill>
                  <a:srgbClr val="CCCCCC"/>
                </a:solidFill>
                <a:highlight>
                  <a:srgbClr val="1F1F1F"/>
                </a:highlight>
                <a:latin typeface="Menlo" panose="020B0609030804020204" pitchFamily="49" charset="0"/>
              </a:rPr>
              <a:t>   10     </a:t>
            </a:r>
            <a:r>
              <a:rPr lang="en-US" b="0" dirty="0" err="1">
                <a:solidFill>
                  <a:srgbClr val="CCCCCC"/>
                </a:solidFill>
                <a:effectLst/>
                <a:highlight>
                  <a:srgbClr val="1F1F1F"/>
                </a:highlight>
                <a:latin typeface="Menlo" panose="020B0609030804020204" pitchFamily="49" charset="0"/>
              </a:rPr>
              <a:t>test_val</a:t>
            </a:r>
            <a:r>
              <a:rPr lang="en-US" b="0" dirty="0">
                <a:solidFill>
                  <a:srgbClr val="CCCCCC"/>
                </a:solidFill>
                <a:effectLst/>
                <a:highlight>
                  <a:srgbClr val="1F1F1F"/>
                </a:highlight>
                <a:latin typeface="Menlo" panose="020B0609030804020204" pitchFamily="49" charset="0"/>
              </a:rPr>
              <a: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B5CEA8"/>
                </a:solidFill>
                <a:effectLst/>
                <a:highlight>
                  <a:srgbClr val="1F1F1F"/>
                </a:highlight>
                <a:latin typeface="Menlo" panose="020B0609030804020204" pitchFamily="49" charset="0"/>
              </a:rPr>
              <a:t>4</a:t>
            </a:r>
            <a:endParaRPr lang="en-US" b="0" dirty="0">
              <a:solidFill>
                <a:srgbClr val="CCCCCC"/>
              </a:solidFill>
              <a:effectLst/>
              <a:highlight>
                <a:srgbClr val="1F1F1F"/>
              </a:highlight>
              <a:latin typeface="Menlo" panose="020B0609030804020204" pitchFamily="49" charset="0"/>
            </a:endParaRPr>
          </a:p>
          <a:p>
            <a:r>
              <a:rPr lang="en-US" sz="1800" dirty="0">
                <a:solidFill>
                  <a:srgbClr val="CCCCCC"/>
                </a:solidFill>
                <a:highlight>
                  <a:srgbClr val="1F1F1F"/>
                </a:highlight>
                <a:latin typeface="Menlo" panose="020B0609030804020204" pitchFamily="49" charset="0"/>
              </a:rPr>
              <a:t>   11</a:t>
            </a:r>
            <a:br>
              <a:rPr lang="en-US" b="0" dirty="0">
                <a:solidFill>
                  <a:srgbClr val="CCCCCC"/>
                </a:solidFill>
                <a:effectLst/>
                <a:highlight>
                  <a:srgbClr val="1F1F1F"/>
                </a:highlight>
                <a:latin typeface="Menlo" panose="020B0609030804020204" pitchFamily="49" charset="0"/>
              </a:rPr>
            </a:br>
            <a:r>
              <a:rPr lang="en-US" sz="1800" dirty="0">
                <a:solidFill>
                  <a:srgbClr val="CCCCCC"/>
                </a:solidFill>
                <a:highlight>
                  <a:srgbClr val="1F1F1F"/>
                </a:highlight>
                <a:latin typeface="Menlo" panose="020B0609030804020204" pitchFamily="49" charset="0"/>
              </a:rPr>
              <a:t>   12     </a:t>
            </a:r>
            <a:r>
              <a:rPr lang="en-US" b="0" dirty="0" err="1">
                <a:solidFill>
                  <a:srgbClr val="CCCCCC"/>
                </a:solidFill>
                <a:effectLst/>
                <a:highlight>
                  <a:srgbClr val="1F1F1F"/>
                </a:highlight>
                <a:latin typeface="Menlo" panose="020B0609030804020204" pitchFamily="49" charset="0"/>
              </a:rPr>
              <a:t>test_result</a:t>
            </a:r>
            <a:r>
              <a:rPr lang="en-US" b="0" dirty="0">
                <a:solidFill>
                  <a:srgbClr val="CCCCCC"/>
                </a:solidFill>
                <a:effectLst/>
                <a:highlight>
                  <a:srgbClr val="1F1F1F"/>
                </a:highlight>
                <a:latin typeface="Menlo" panose="020B0609030804020204" pitchFamily="49" charset="0"/>
              </a:rPr>
              <a: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Fizz_Buzz(</a:t>
            </a:r>
            <a:r>
              <a:rPr lang="en-US" b="0" dirty="0" err="1">
                <a:solidFill>
                  <a:srgbClr val="CCCCCC"/>
                </a:solidFill>
                <a:effectLst/>
                <a:highlight>
                  <a:srgbClr val="1F1F1F"/>
                </a:highlight>
                <a:latin typeface="Menlo" panose="020B0609030804020204" pitchFamily="49" charset="0"/>
              </a:rPr>
              <a:t>test_val</a:t>
            </a:r>
            <a:r>
              <a:rPr lang="en-US" b="0" dirty="0">
                <a:solidFill>
                  <a:srgbClr val="CCCCCC"/>
                </a:solidFill>
                <a:effectLst/>
                <a:highlight>
                  <a:srgbClr val="1F1F1F"/>
                </a:highlight>
                <a:latin typeface="Menlo" panose="020B0609030804020204" pitchFamily="49" charset="0"/>
              </a:rPr>
              <a:t>)</a:t>
            </a:r>
          </a:p>
          <a:p>
            <a:r>
              <a:rPr lang="en-US" sz="1800" dirty="0">
                <a:solidFill>
                  <a:srgbClr val="CCCCCC"/>
                </a:solidFill>
                <a:highlight>
                  <a:srgbClr val="1F1F1F"/>
                </a:highlight>
                <a:latin typeface="Menlo" panose="020B0609030804020204" pitchFamily="49" charset="0"/>
              </a:rPr>
              <a:t>   13</a:t>
            </a:r>
            <a:br>
              <a:rPr lang="en-US" b="0" dirty="0">
                <a:solidFill>
                  <a:srgbClr val="CCCCCC"/>
                </a:solidFill>
                <a:effectLst/>
                <a:highlight>
                  <a:srgbClr val="1F1F1F"/>
                </a:highlight>
                <a:latin typeface="Menlo" panose="020B0609030804020204" pitchFamily="49" charset="0"/>
              </a:rPr>
            </a:br>
            <a:r>
              <a:rPr lang="en-US" sz="1800" dirty="0">
                <a:solidFill>
                  <a:srgbClr val="CCCCCC"/>
                </a:solidFill>
                <a:highlight>
                  <a:srgbClr val="1F1F1F"/>
                </a:highlight>
                <a:latin typeface="Menlo" panose="020B0609030804020204" pitchFamily="49" charset="0"/>
              </a:rPr>
              <a:t>   14     </a:t>
            </a:r>
            <a:r>
              <a:rPr lang="en-US" b="0" dirty="0">
                <a:solidFill>
                  <a:srgbClr val="DCDCAA"/>
                </a:solidFill>
                <a:effectLst/>
                <a:highlight>
                  <a:srgbClr val="1F1F1F"/>
                </a:highlight>
                <a:latin typeface="Menlo" panose="020B0609030804020204" pitchFamily="49" charset="0"/>
              </a:rPr>
              <a:t>print</a:t>
            </a:r>
            <a:r>
              <a:rPr lang="en-US" b="0" dirty="0">
                <a:solidFill>
                  <a:srgbClr val="CCCCCC"/>
                </a:solidFill>
                <a:effectLst/>
                <a:highlight>
                  <a:srgbClr val="1F1F1F"/>
                </a:highlight>
                <a:latin typeface="Menlo" panose="020B0609030804020204" pitchFamily="49" charset="0"/>
              </a:rPr>
              <a:t>(</a:t>
            </a:r>
            <a:r>
              <a:rPr lang="en-US" b="0" dirty="0">
                <a:solidFill>
                  <a:srgbClr val="CE9178"/>
                </a:solidFill>
                <a:effectLst/>
                <a:highlight>
                  <a:srgbClr val="1F1F1F"/>
                </a:highlight>
                <a:latin typeface="Menlo" panose="020B0609030804020204" pitchFamily="49" charset="0"/>
              </a:rPr>
              <a:t>"Results: " </a:t>
            </a:r>
            <a:r>
              <a:rPr lang="en-US" b="0" dirty="0">
                <a:solidFill>
                  <a:srgbClr val="D4D4D4"/>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test_result</a:t>
            </a:r>
            <a:r>
              <a:rPr lang="en-US" b="0" dirty="0">
                <a:solidFill>
                  <a:srgbClr val="CCCCCC"/>
                </a:solidFill>
                <a:effectLst/>
                <a:highlight>
                  <a:srgbClr val="1F1F1F"/>
                </a:highlight>
                <a:latin typeface="Menlo" panose="020B0609030804020204" pitchFamily="49" charset="0"/>
              </a:rPr>
              <a:t>)</a:t>
            </a:r>
          </a:p>
        </p:txBody>
      </p:sp>
      <p:grpSp>
        <p:nvGrpSpPr>
          <p:cNvPr id="20" name="Group 19">
            <a:extLst>
              <a:ext uri="{FF2B5EF4-FFF2-40B4-BE49-F238E27FC236}">
                <a16:creationId xmlns:a16="http://schemas.microsoft.com/office/drawing/2014/main" id="{7250245B-6F2D-B89F-FCF1-FEE04FA416EE}"/>
              </a:ext>
            </a:extLst>
          </p:cNvPr>
          <p:cNvGrpSpPr/>
          <p:nvPr/>
        </p:nvGrpSpPr>
        <p:grpSpPr>
          <a:xfrm>
            <a:off x="1251661" y="2948151"/>
            <a:ext cx="548640" cy="662940"/>
            <a:chOff x="822960" y="2552700"/>
            <a:chExt cx="548640" cy="662940"/>
          </a:xfrm>
        </p:grpSpPr>
        <p:sp>
          <p:nvSpPr>
            <p:cNvPr id="21" name="Oval 20">
              <a:extLst>
                <a:ext uri="{FF2B5EF4-FFF2-40B4-BE49-F238E27FC236}">
                  <a16:creationId xmlns:a16="http://schemas.microsoft.com/office/drawing/2014/main" id="{FC60BF2E-ECFE-0DE9-7808-94EABFD49AD5}"/>
                </a:ext>
              </a:extLst>
            </p:cNvPr>
            <p:cNvSpPr/>
            <p:nvPr/>
          </p:nvSpPr>
          <p:spPr>
            <a:xfrm>
              <a:off x="914400" y="2552700"/>
              <a:ext cx="256032" cy="256032"/>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Right pointing backhand index with solid fill">
              <a:extLst>
                <a:ext uri="{FF2B5EF4-FFF2-40B4-BE49-F238E27FC236}">
                  <a16:creationId xmlns:a16="http://schemas.microsoft.com/office/drawing/2014/main" id="{E3449D17-61EC-284D-1E0A-F79DE934E5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22960" y="2667000"/>
              <a:ext cx="548640" cy="548640"/>
            </a:xfrm>
            <a:prstGeom prst="rect">
              <a:avLst/>
            </a:prstGeom>
          </p:spPr>
        </p:pic>
      </p:grpSp>
      <p:sp>
        <p:nvSpPr>
          <p:cNvPr id="23" name="Rectangle 22">
            <a:extLst>
              <a:ext uri="{FF2B5EF4-FFF2-40B4-BE49-F238E27FC236}">
                <a16:creationId xmlns:a16="http://schemas.microsoft.com/office/drawing/2014/main" id="{C74B5716-5817-9480-7453-DF1B397532A9}"/>
              </a:ext>
            </a:extLst>
          </p:cNvPr>
          <p:cNvSpPr/>
          <p:nvPr/>
        </p:nvSpPr>
        <p:spPr>
          <a:xfrm>
            <a:off x="1060545" y="2522829"/>
            <a:ext cx="7586789" cy="41431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A9BF9E0E-362D-04CA-C40B-B4A1D1502573}"/>
              </a:ext>
            </a:extLst>
          </p:cNvPr>
          <p:cNvSpPr txBox="1">
            <a:spLocks/>
          </p:cNvSpPr>
          <p:nvPr/>
        </p:nvSpPr>
        <p:spPr>
          <a:xfrm>
            <a:off x="7109347" y="656116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27</a:t>
            </a:fld>
            <a:endParaRPr lang="en-US" dirty="0"/>
          </a:p>
        </p:txBody>
      </p:sp>
    </p:spTree>
    <p:extLst>
      <p:ext uri="{BB962C8B-B14F-4D97-AF65-F5344CB8AC3E}">
        <p14:creationId xmlns:p14="http://schemas.microsoft.com/office/powerpoint/2010/main" val="2317089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60BBC4E-C4A9-14F9-E5B9-ECB1D0AE423D}"/>
              </a:ext>
            </a:extLst>
          </p:cNvPr>
          <p:cNvSpPr txBox="1">
            <a:spLocks noGrp="1"/>
          </p:cNvSpPr>
          <p:nvPr>
            <p:ph type="title" idx="4294967295"/>
          </p:nvPr>
        </p:nvSpPr>
        <p:spPr>
          <a:xfrm>
            <a:off x="228600" y="228600"/>
            <a:ext cx="74676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Debugger – Watch Expressions</a:t>
            </a:r>
          </a:p>
        </p:txBody>
      </p:sp>
      <p:sp>
        <p:nvSpPr>
          <p:cNvPr id="15" name="Rectangle 14">
            <a:extLst>
              <a:ext uri="{FF2B5EF4-FFF2-40B4-BE49-F238E27FC236}">
                <a16:creationId xmlns:a16="http://schemas.microsoft.com/office/drawing/2014/main" id="{DC44E406-08F8-B4D9-398E-6255E2615E60}"/>
              </a:ext>
            </a:extLst>
          </p:cNvPr>
          <p:cNvSpPr/>
          <p:nvPr/>
        </p:nvSpPr>
        <p:spPr>
          <a:xfrm>
            <a:off x="382931" y="5772136"/>
            <a:ext cx="8606737" cy="990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CD698FB-EC5B-5D8E-8F9E-CE9B6F0BF9B3}"/>
              </a:ext>
            </a:extLst>
          </p:cNvPr>
          <p:cNvSpPr txBox="1"/>
          <p:nvPr/>
        </p:nvSpPr>
        <p:spPr>
          <a:xfrm>
            <a:off x="1158240" y="2611139"/>
            <a:ext cx="7391400" cy="3970318"/>
          </a:xfrm>
          <a:prstGeom prst="rect">
            <a:avLst/>
          </a:prstGeom>
          <a:solidFill>
            <a:srgbClr val="1F1F1F"/>
          </a:solidFill>
        </p:spPr>
        <p:txBody>
          <a:bodyPr wrap="square" rtlCol="0">
            <a:spAutoFit/>
          </a:bodyPr>
          <a:lstStyle/>
          <a:p>
            <a:r>
              <a:rPr lang="en-US" dirty="0">
                <a:solidFill>
                  <a:srgbClr val="CCCCCC"/>
                </a:solidFill>
                <a:highlight>
                  <a:srgbClr val="1F1F1F"/>
                </a:highlight>
                <a:latin typeface="Menlo" panose="020B0609030804020204" pitchFamily="49" charset="0"/>
              </a:rPr>
              <a:t>    </a:t>
            </a:r>
            <a:r>
              <a:rPr lang="en-US" sz="1800" dirty="0">
                <a:solidFill>
                  <a:srgbClr val="CCCCCC"/>
                </a:solidFill>
                <a:highlight>
                  <a:srgbClr val="1F1F1F"/>
                </a:highlight>
                <a:latin typeface="Menlo" panose="020B0609030804020204" pitchFamily="49" charset="0"/>
              </a:rPr>
              <a:t>1 </a:t>
            </a:r>
            <a:r>
              <a:rPr lang="en-US" b="0" dirty="0">
                <a:solidFill>
                  <a:srgbClr val="569CD6"/>
                </a:solidFill>
                <a:effectLst/>
                <a:highlight>
                  <a:srgbClr val="1F1F1F"/>
                </a:highlight>
                <a:latin typeface="Menlo" panose="020B0609030804020204" pitchFamily="49" charset="0"/>
              </a:rPr>
              <a:t>def</a:t>
            </a:r>
            <a:r>
              <a:rPr lang="en-US" b="0" dirty="0">
                <a:solidFill>
                  <a:srgbClr val="CCCCCC"/>
                </a:solidFill>
                <a:effectLst/>
                <a:highlight>
                  <a:srgbClr val="1F1F1F"/>
                </a:highlight>
                <a:latin typeface="Menlo" panose="020B0609030804020204" pitchFamily="49" charset="0"/>
              </a:rPr>
              <a:t> </a:t>
            </a:r>
            <a:r>
              <a:rPr lang="en-US" b="0" dirty="0">
                <a:solidFill>
                  <a:srgbClr val="DCDCAA"/>
                </a:solidFill>
                <a:effectLst/>
                <a:highlight>
                  <a:srgbClr val="1F1F1F"/>
                </a:highlight>
                <a:latin typeface="Menlo" panose="020B0609030804020204" pitchFamily="49" charset="0"/>
              </a:rPr>
              <a:t>Fizz_Buzz</a:t>
            </a:r>
            <a:r>
              <a:rPr lang="en-US" b="0" dirty="0">
                <a:solidFill>
                  <a:srgbClr val="CCCCCC"/>
                </a:solidFill>
                <a:effectLst/>
                <a:highlight>
                  <a:srgbClr val="1F1F1F"/>
                </a:highlight>
                <a:latin typeface="Menlo" panose="020B0609030804020204" pitchFamily="49" charset="0"/>
              </a:rPr>
              <a:t>(</a:t>
            </a:r>
            <a:r>
              <a:rPr lang="en-US" b="0" dirty="0">
                <a:solidFill>
                  <a:srgbClr val="9CDCFE"/>
                </a:solidFill>
                <a:effectLst/>
                <a:highlight>
                  <a:srgbClr val="1F1F1F"/>
                </a:highlight>
                <a:latin typeface="Menlo" panose="020B0609030804020204" pitchFamily="49" charset="0"/>
              </a:rPr>
              <a:t>number_to_test</a:t>
            </a:r>
            <a:r>
              <a:rPr lang="en-US" b="0" dirty="0">
                <a:solidFill>
                  <a:srgbClr val="CCCCCC"/>
                </a:solidFill>
                <a:effectLst/>
                <a:highlight>
                  <a:srgbClr val="1F1F1F"/>
                </a:highlight>
                <a:latin typeface="Menlo" panose="020B0609030804020204" pitchFamily="49" charset="0"/>
              </a:rPr>
              <a:t>):</a:t>
            </a:r>
          </a:p>
          <a:p>
            <a:r>
              <a:rPr lang="en-US" dirty="0">
                <a:solidFill>
                  <a:srgbClr val="CCCCCC"/>
                </a:solidFill>
                <a:highlight>
                  <a:srgbClr val="1F1F1F"/>
                </a:highlight>
                <a:latin typeface="Menlo" panose="020B0609030804020204" pitchFamily="49" charset="0"/>
              </a:rPr>
              <a:t>    2     </a:t>
            </a:r>
            <a:r>
              <a:rPr lang="en-US" b="0" dirty="0">
                <a:solidFill>
                  <a:srgbClr val="CCCCCC"/>
                </a:solidFill>
                <a:effectLst/>
                <a:highlight>
                  <a:srgbClr val="1F1F1F"/>
                </a:highlight>
                <a:latin typeface="Menlo" panose="020B0609030804020204" pitchFamily="49" charset="0"/>
              </a:rPr>
              <a:t>result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CE9178"/>
                </a:solidFill>
                <a:effectLst/>
                <a:highlight>
                  <a:srgbClr val="1F1F1F"/>
                </a:highlight>
                <a:latin typeface="Menlo" panose="020B0609030804020204" pitchFamily="49" charset="0"/>
              </a:rPr>
              <a:t>""</a:t>
            </a:r>
            <a:endParaRPr lang="en-US" b="0" dirty="0">
              <a:solidFill>
                <a:srgbClr val="CCCCCC"/>
              </a:solidFill>
              <a:effectLst/>
              <a:highlight>
                <a:srgbClr val="1F1F1F"/>
              </a:highlight>
              <a:latin typeface="Menlo" panose="020B0609030804020204" pitchFamily="49" charset="0"/>
            </a:endParaRPr>
          </a:p>
          <a:p>
            <a:r>
              <a:rPr lang="en-US" dirty="0">
                <a:solidFill>
                  <a:srgbClr val="CCCCCC"/>
                </a:solidFill>
                <a:highlight>
                  <a:srgbClr val="1F1F1F"/>
                </a:highlight>
                <a:latin typeface="Menlo" panose="020B0609030804020204" pitchFamily="49" charset="0"/>
              </a:rPr>
              <a:t>    </a:t>
            </a:r>
            <a:r>
              <a:rPr lang="en-US" sz="1800" dirty="0">
                <a:solidFill>
                  <a:srgbClr val="CCCCCC"/>
                </a:solidFill>
                <a:highlight>
                  <a:srgbClr val="1F1F1F"/>
                </a:highlight>
                <a:latin typeface="Menlo" panose="020B0609030804020204" pitchFamily="49" charset="0"/>
              </a:rPr>
              <a:t>3     </a:t>
            </a:r>
            <a:r>
              <a:rPr lang="en-US" b="0" dirty="0">
                <a:solidFill>
                  <a:srgbClr val="C586C0"/>
                </a:solidFill>
                <a:effectLst/>
                <a:highlight>
                  <a:srgbClr val="1F1F1F"/>
                </a:highlight>
                <a:latin typeface="Menlo" panose="020B0609030804020204" pitchFamily="49" charset="0"/>
              </a:rPr>
              <a:t>if</a:t>
            </a:r>
            <a:r>
              <a:rPr lang="en-US" b="0" dirty="0">
                <a:solidFill>
                  <a:srgbClr val="CCCCCC"/>
                </a:solidFill>
                <a:effectLst/>
                <a:highlight>
                  <a:srgbClr val="1F1F1F"/>
                </a:highlight>
                <a:latin typeface="Menlo" panose="020B0609030804020204" pitchFamily="49" charset="0"/>
              </a:rPr>
              <a:t>(number_to_test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B5CEA8"/>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B5CEA8"/>
                </a:solidFill>
                <a:effectLst/>
                <a:highlight>
                  <a:srgbClr val="1F1F1F"/>
                </a:highlight>
                <a:latin typeface="Menlo" panose="020B0609030804020204" pitchFamily="49" charset="0"/>
              </a:rPr>
              <a:t>0</a:t>
            </a:r>
            <a:r>
              <a:rPr lang="en-US" b="0" dirty="0">
                <a:solidFill>
                  <a:srgbClr val="CCCCCC"/>
                </a:solidFill>
                <a:effectLst/>
                <a:highlight>
                  <a:srgbClr val="1F1F1F"/>
                </a:highlight>
                <a:latin typeface="Menlo" panose="020B0609030804020204" pitchFamily="49" charset="0"/>
              </a:rPr>
              <a:t>):</a:t>
            </a:r>
          </a:p>
          <a:p>
            <a:r>
              <a:rPr lang="en-US" sz="1800" dirty="0">
                <a:solidFill>
                  <a:srgbClr val="CCCCCC"/>
                </a:solidFill>
                <a:highlight>
                  <a:srgbClr val="1F1F1F"/>
                </a:highlight>
                <a:latin typeface="Menlo" panose="020B0609030804020204" pitchFamily="49" charset="0"/>
              </a:rPr>
              <a:t>    4</a:t>
            </a:r>
            <a:r>
              <a:rPr lang="en-US" b="0" dirty="0">
                <a:solidFill>
                  <a:srgbClr val="CCCCCC"/>
                </a:solidFill>
                <a:effectLst/>
                <a:highlight>
                  <a:srgbClr val="1F1F1F"/>
                </a:highlight>
                <a:latin typeface="Menlo" panose="020B0609030804020204" pitchFamily="49" charset="0"/>
              </a:rPr>
              <a:t>	        result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CE9178"/>
                </a:solidFill>
                <a:effectLst/>
                <a:highlight>
                  <a:srgbClr val="1F1F1F"/>
                </a:highlight>
                <a:latin typeface="Menlo" panose="020B0609030804020204" pitchFamily="49" charset="0"/>
              </a:rPr>
              <a:t>"Fizz"</a:t>
            </a:r>
            <a:endParaRPr lang="en-US" b="0" dirty="0">
              <a:solidFill>
                <a:srgbClr val="CCCCCC"/>
              </a:solidFill>
              <a:effectLst/>
              <a:highlight>
                <a:srgbClr val="1F1F1F"/>
              </a:highlight>
              <a:latin typeface="Menlo" panose="020B0609030804020204" pitchFamily="49" charset="0"/>
            </a:endParaRPr>
          </a:p>
          <a:p>
            <a:r>
              <a:rPr lang="en-US" sz="1800" dirty="0">
                <a:solidFill>
                  <a:srgbClr val="CCCCCC"/>
                </a:solidFill>
                <a:highlight>
                  <a:srgbClr val="1F1F1F"/>
                </a:highlight>
                <a:latin typeface="Menlo" panose="020B0609030804020204" pitchFamily="49" charset="0"/>
              </a:rPr>
              <a:t>    5</a:t>
            </a:r>
            <a:br>
              <a:rPr lang="en-US" b="0" dirty="0">
                <a:solidFill>
                  <a:srgbClr val="CCCCCC"/>
                </a:solidFill>
                <a:effectLst/>
                <a:highlight>
                  <a:srgbClr val="1F1F1F"/>
                </a:highlight>
                <a:latin typeface="Menlo" panose="020B0609030804020204" pitchFamily="49" charset="0"/>
              </a:rPr>
            </a:br>
            <a:r>
              <a:rPr lang="en-US" sz="1800" dirty="0">
                <a:solidFill>
                  <a:srgbClr val="CCCCCC"/>
                </a:solidFill>
                <a:highlight>
                  <a:srgbClr val="1F1F1F"/>
                </a:highlight>
                <a:latin typeface="Menlo" panose="020B0609030804020204" pitchFamily="49" charset="0"/>
              </a:rPr>
              <a:t>    6     </a:t>
            </a:r>
            <a:r>
              <a:rPr lang="en-US" b="0" dirty="0">
                <a:solidFill>
                  <a:srgbClr val="C586C0"/>
                </a:solidFill>
                <a:effectLst/>
                <a:highlight>
                  <a:srgbClr val="1F1F1F"/>
                </a:highlight>
                <a:latin typeface="Menlo" panose="020B0609030804020204" pitchFamily="49" charset="0"/>
              </a:rPr>
              <a:t>if</a:t>
            </a:r>
            <a:r>
              <a:rPr lang="en-US" b="0" dirty="0">
                <a:solidFill>
                  <a:srgbClr val="CCCCCC"/>
                </a:solidFill>
                <a:effectLst/>
                <a:highlight>
                  <a:srgbClr val="1F1F1F"/>
                </a:highlight>
                <a:latin typeface="Menlo" panose="020B0609030804020204" pitchFamily="49" charset="0"/>
              </a:rPr>
              <a:t>(number_to_test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B5CEA8"/>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B5CEA8"/>
                </a:solidFill>
                <a:effectLst/>
                <a:highlight>
                  <a:srgbClr val="1F1F1F"/>
                </a:highlight>
                <a:latin typeface="Menlo" panose="020B0609030804020204" pitchFamily="49" charset="0"/>
              </a:rPr>
              <a:t>0</a:t>
            </a:r>
            <a:r>
              <a:rPr lang="en-US" b="0" dirty="0">
                <a:solidFill>
                  <a:srgbClr val="CCCCCC"/>
                </a:solidFill>
                <a:effectLst/>
                <a:highlight>
                  <a:srgbClr val="1F1F1F"/>
                </a:highlight>
                <a:latin typeface="Menlo" panose="020B0609030804020204" pitchFamily="49" charset="0"/>
              </a:rPr>
              <a:t>):</a:t>
            </a:r>
          </a:p>
          <a:p>
            <a:r>
              <a:rPr lang="en-US" sz="1800" dirty="0">
                <a:solidFill>
                  <a:srgbClr val="CCCCCC"/>
                </a:solidFill>
                <a:highlight>
                  <a:srgbClr val="1F1F1F"/>
                </a:highlight>
                <a:latin typeface="Menlo" panose="020B0609030804020204" pitchFamily="49" charset="0"/>
              </a:rPr>
              <a:t>    7</a:t>
            </a:r>
            <a:r>
              <a:rPr lang="en-US" b="0" dirty="0">
                <a:solidFill>
                  <a:srgbClr val="CCCCCC"/>
                </a:solidFill>
                <a:effectLst/>
                <a:highlight>
                  <a:srgbClr val="1F1F1F"/>
                </a:highlight>
                <a:latin typeface="Menlo" panose="020B0609030804020204" pitchFamily="49" charset="0"/>
              </a:rPr>
              <a:t>	        result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CE9178"/>
                </a:solidFill>
                <a:effectLst/>
                <a:highlight>
                  <a:srgbClr val="1F1F1F"/>
                </a:highlight>
                <a:latin typeface="Menlo" panose="020B0609030804020204" pitchFamily="49" charset="0"/>
              </a:rPr>
              <a:t>"Buzz"</a:t>
            </a:r>
            <a:endParaRPr lang="en-US" b="0" dirty="0">
              <a:solidFill>
                <a:srgbClr val="CCCCCC"/>
              </a:solidFill>
              <a:effectLst/>
              <a:highlight>
                <a:srgbClr val="1F1F1F"/>
              </a:highlight>
              <a:latin typeface="Menlo" panose="020B0609030804020204" pitchFamily="49" charset="0"/>
            </a:endParaRPr>
          </a:p>
          <a:p>
            <a:r>
              <a:rPr lang="en-US" sz="1800" dirty="0">
                <a:solidFill>
                  <a:srgbClr val="CCCCCC"/>
                </a:solidFill>
                <a:highlight>
                  <a:srgbClr val="1F1F1F"/>
                </a:highlight>
                <a:latin typeface="Menlo" panose="020B0609030804020204" pitchFamily="49" charset="0"/>
              </a:rPr>
              <a:t>    8     </a:t>
            </a:r>
            <a:r>
              <a:rPr lang="en-US" b="0" dirty="0">
                <a:solidFill>
                  <a:srgbClr val="C586C0"/>
                </a:solidFill>
                <a:effectLst/>
                <a:highlight>
                  <a:srgbClr val="1F1F1F"/>
                </a:highlight>
                <a:latin typeface="Menlo" panose="020B0609030804020204" pitchFamily="49" charset="0"/>
              </a:rPr>
              <a:t>return</a:t>
            </a:r>
            <a:r>
              <a:rPr lang="en-US" b="0" dirty="0">
                <a:solidFill>
                  <a:srgbClr val="CCCCCC"/>
                </a:solidFill>
                <a:effectLst/>
                <a:highlight>
                  <a:srgbClr val="1F1F1F"/>
                </a:highlight>
                <a:latin typeface="Menlo" panose="020B0609030804020204" pitchFamily="49" charset="0"/>
              </a:rPr>
              <a:t>(result)</a:t>
            </a:r>
          </a:p>
          <a:p>
            <a:r>
              <a:rPr lang="en-US" sz="1800" dirty="0">
                <a:solidFill>
                  <a:srgbClr val="CCCCCC"/>
                </a:solidFill>
                <a:highlight>
                  <a:srgbClr val="1F1F1F"/>
                </a:highlight>
                <a:latin typeface="Menlo" panose="020B0609030804020204" pitchFamily="49" charset="0"/>
              </a:rPr>
              <a:t>    9</a:t>
            </a:r>
            <a:br>
              <a:rPr lang="en-US" b="0" dirty="0">
                <a:solidFill>
                  <a:srgbClr val="CCCCCC"/>
                </a:solidFill>
                <a:effectLst/>
                <a:highlight>
                  <a:srgbClr val="1F1F1F"/>
                </a:highlight>
                <a:latin typeface="Menlo" panose="020B0609030804020204" pitchFamily="49" charset="0"/>
              </a:rPr>
            </a:br>
            <a:r>
              <a:rPr lang="en-US" sz="1800" dirty="0">
                <a:solidFill>
                  <a:srgbClr val="CCCCCC"/>
                </a:solidFill>
                <a:highlight>
                  <a:srgbClr val="1F1F1F"/>
                </a:highlight>
                <a:latin typeface="Menlo" panose="020B0609030804020204" pitchFamily="49" charset="0"/>
              </a:rPr>
              <a:t>   10     </a:t>
            </a:r>
            <a:r>
              <a:rPr lang="en-US" b="0" dirty="0" err="1">
                <a:solidFill>
                  <a:srgbClr val="CCCCCC"/>
                </a:solidFill>
                <a:effectLst/>
                <a:highlight>
                  <a:srgbClr val="1F1F1F"/>
                </a:highlight>
                <a:latin typeface="Menlo" panose="020B0609030804020204" pitchFamily="49" charset="0"/>
              </a:rPr>
              <a:t>test_val</a:t>
            </a:r>
            <a:r>
              <a:rPr lang="en-US" b="0" dirty="0">
                <a:solidFill>
                  <a:srgbClr val="CCCCCC"/>
                </a:solidFill>
                <a:effectLst/>
                <a:highlight>
                  <a:srgbClr val="1F1F1F"/>
                </a:highlight>
                <a:latin typeface="Menlo" panose="020B0609030804020204" pitchFamily="49" charset="0"/>
              </a:rPr>
              <a: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a:t>
            </a:r>
            <a:r>
              <a:rPr lang="en-US" b="0" dirty="0">
                <a:solidFill>
                  <a:srgbClr val="B5CEA8"/>
                </a:solidFill>
                <a:effectLst/>
                <a:highlight>
                  <a:srgbClr val="1F1F1F"/>
                </a:highlight>
                <a:latin typeface="Menlo" panose="020B0609030804020204" pitchFamily="49" charset="0"/>
              </a:rPr>
              <a:t>4</a:t>
            </a:r>
            <a:endParaRPr lang="en-US" b="0" dirty="0">
              <a:solidFill>
                <a:srgbClr val="CCCCCC"/>
              </a:solidFill>
              <a:effectLst/>
              <a:highlight>
                <a:srgbClr val="1F1F1F"/>
              </a:highlight>
              <a:latin typeface="Menlo" panose="020B0609030804020204" pitchFamily="49" charset="0"/>
            </a:endParaRPr>
          </a:p>
          <a:p>
            <a:r>
              <a:rPr lang="en-US" sz="1800" dirty="0">
                <a:solidFill>
                  <a:srgbClr val="CCCCCC"/>
                </a:solidFill>
                <a:highlight>
                  <a:srgbClr val="1F1F1F"/>
                </a:highlight>
                <a:latin typeface="Menlo" panose="020B0609030804020204" pitchFamily="49" charset="0"/>
              </a:rPr>
              <a:t>   11</a:t>
            </a:r>
            <a:br>
              <a:rPr lang="en-US" b="0" dirty="0">
                <a:solidFill>
                  <a:srgbClr val="CCCCCC"/>
                </a:solidFill>
                <a:effectLst/>
                <a:highlight>
                  <a:srgbClr val="1F1F1F"/>
                </a:highlight>
                <a:latin typeface="Menlo" panose="020B0609030804020204" pitchFamily="49" charset="0"/>
              </a:rPr>
            </a:br>
            <a:r>
              <a:rPr lang="en-US" sz="1800" dirty="0">
                <a:solidFill>
                  <a:srgbClr val="CCCCCC"/>
                </a:solidFill>
                <a:highlight>
                  <a:srgbClr val="1F1F1F"/>
                </a:highlight>
                <a:latin typeface="Menlo" panose="020B0609030804020204" pitchFamily="49" charset="0"/>
              </a:rPr>
              <a:t>   12     </a:t>
            </a:r>
            <a:r>
              <a:rPr lang="en-US" b="0" dirty="0" err="1">
                <a:solidFill>
                  <a:srgbClr val="CCCCCC"/>
                </a:solidFill>
                <a:effectLst/>
                <a:highlight>
                  <a:srgbClr val="1F1F1F"/>
                </a:highlight>
                <a:latin typeface="Menlo" panose="020B0609030804020204" pitchFamily="49" charset="0"/>
              </a:rPr>
              <a:t>test_result</a:t>
            </a:r>
            <a:r>
              <a:rPr lang="en-US" b="0" dirty="0">
                <a:solidFill>
                  <a:srgbClr val="CCCCCC"/>
                </a:solidFill>
                <a:effectLst/>
                <a:highlight>
                  <a:srgbClr val="1F1F1F"/>
                </a:highlight>
                <a:latin typeface="Menlo" panose="020B0609030804020204" pitchFamily="49" charset="0"/>
              </a:rPr>
              <a:t> </a:t>
            </a:r>
            <a:r>
              <a:rPr lang="en-US" b="0" dirty="0">
                <a:solidFill>
                  <a:srgbClr val="D4D4D4"/>
                </a:solidFill>
                <a:effectLst/>
                <a:highlight>
                  <a:srgbClr val="1F1F1F"/>
                </a:highlight>
                <a:latin typeface="Menlo" panose="020B0609030804020204" pitchFamily="49" charset="0"/>
              </a:rPr>
              <a:t>=</a:t>
            </a:r>
            <a:r>
              <a:rPr lang="en-US" b="0" dirty="0">
                <a:solidFill>
                  <a:srgbClr val="CCCCCC"/>
                </a:solidFill>
                <a:effectLst/>
                <a:highlight>
                  <a:srgbClr val="1F1F1F"/>
                </a:highlight>
                <a:latin typeface="Menlo" panose="020B0609030804020204" pitchFamily="49" charset="0"/>
              </a:rPr>
              <a:t> Fizz_Buzz(</a:t>
            </a:r>
            <a:r>
              <a:rPr lang="en-US" b="0" dirty="0" err="1">
                <a:solidFill>
                  <a:srgbClr val="CCCCCC"/>
                </a:solidFill>
                <a:effectLst/>
                <a:highlight>
                  <a:srgbClr val="1F1F1F"/>
                </a:highlight>
                <a:latin typeface="Menlo" panose="020B0609030804020204" pitchFamily="49" charset="0"/>
              </a:rPr>
              <a:t>test_val</a:t>
            </a:r>
            <a:r>
              <a:rPr lang="en-US" b="0" dirty="0">
                <a:solidFill>
                  <a:srgbClr val="CCCCCC"/>
                </a:solidFill>
                <a:effectLst/>
                <a:highlight>
                  <a:srgbClr val="1F1F1F"/>
                </a:highlight>
                <a:latin typeface="Menlo" panose="020B0609030804020204" pitchFamily="49" charset="0"/>
              </a:rPr>
              <a:t>)</a:t>
            </a:r>
          </a:p>
          <a:p>
            <a:r>
              <a:rPr lang="en-US" sz="1800" dirty="0">
                <a:solidFill>
                  <a:srgbClr val="CCCCCC"/>
                </a:solidFill>
                <a:highlight>
                  <a:srgbClr val="1F1F1F"/>
                </a:highlight>
                <a:latin typeface="Menlo" panose="020B0609030804020204" pitchFamily="49" charset="0"/>
              </a:rPr>
              <a:t>   13</a:t>
            </a:r>
            <a:br>
              <a:rPr lang="en-US" b="0" dirty="0">
                <a:solidFill>
                  <a:srgbClr val="CCCCCC"/>
                </a:solidFill>
                <a:effectLst/>
                <a:highlight>
                  <a:srgbClr val="1F1F1F"/>
                </a:highlight>
                <a:latin typeface="Menlo" panose="020B0609030804020204" pitchFamily="49" charset="0"/>
              </a:rPr>
            </a:br>
            <a:r>
              <a:rPr lang="en-US" sz="1800" dirty="0">
                <a:solidFill>
                  <a:srgbClr val="CCCCCC"/>
                </a:solidFill>
                <a:highlight>
                  <a:srgbClr val="1F1F1F"/>
                </a:highlight>
                <a:latin typeface="Menlo" panose="020B0609030804020204" pitchFamily="49" charset="0"/>
              </a:rPr>
              <a:t>   14     </a:t>
            </a:r>
            <a:r>
              <a:rPr lang="en-US" b="0" dirty="0">
                <a:solidFill>
                  <a:srgbClr val="DCDCAA"/>
                </a:solidFill>
                <a:effectLst/>
                <a:highlight>
                  <a:srgbClr val="1F1F1F"/>
                </a:highlight>
                <a:latin typeface="Menlo" panose="020B0609030804020204" pitchFamily="49" charset="0"/>
              </a:rPr>
              <a:t>print</a:t>
            </a:r>
            <a:r>
              <a:rPr lang="en-US" b="0" dirty="0">
                <a:solidFill>
                  <a:srgbClr val="CCCCCC"/>
                </a:solidFill>
                <a:effectLst/>
                <a:highlight>
                  <a:srgbClr val="1F1F1F"/>
                </a:highlight>
                <a:latin typeface="Menlo" panose="020B0609030804020204" pitchFamily="49" charset="0"/>
              </a:rPr>
              <a:t>(</a:t>
            </a:r>
            <a:r>
              <a:rPr lang="en-US" b="0" dirty="0">
                <a:solidFill>
                  <a:srgbClr val="CE9178"/>
                </a:solidFill>
                <a:effectLst/>
                <a:highlight>
                  <a:srgbClr val="1F1F1F"/>
                </a:highlight>
                <a:latin typeface="Menlo" panose="020B0609030804020204" pitchFamily="49" charset="0"/>
              </a:rPr>
              <a:t>"Results: " </a:t>
            </a:r>
            <a:r>
              <a:rPr lang="en-US" b="0" dirty="0">
                <a:solidFill>
                  <a:srgbClr val="D4D4D4"/>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test_result</a:t>
            </a:r>
            <a:r>
              <a:rPr lang="en-US" b="0" dirty="0">
                <a:solidFill>
                  <a:srgbClr val="CCCCCC"/>
                </a:solidFill>
                <a:effectLst/>
                <a:highlight>
                  <a:srgbClr val="1F1F1F"/>
                </a:highlight>
                <a:latin typeface="Menlo" panose="020B0609030804020204" pitchFamily="49" charset="0"/>
              </a:rPr>
              <a:t>)</a:t>
            </a:r>
          </a:p>
        </p:txBody>
      </p:sp>
      <p:grpSp>
        <p:nvGrpSpPr>
          <p:cNvPr id="18" name="Group 17">
            <a:extLst>
              <a:ext uri="{FF2B5EF4-FFF2-40B4-BE49-F238E27FC236}">
                <a16:creationId xmlns:a16="http://schemas.microsoft.com/office/drawing/2014/main" id="{D5ABA95E-CFB3-D847-9C6A-B36B9C50CA7B}"/>
              </a:ext>
            </a:extLst>
          </p:cNvPr>
          <p:cNvGrpSpPr/>
          <p:nvPr/>
        </p:nvGrpSpPr>
        <p:grpSpPr>
          <a:xfrm>
            <a:off x="1207008" y="5677687"/>
            <a:ext cx="548640" cy="662940"/>
            <a:chOff x="822960" y="2552700"/>
            <a:chExt cx="548640" cy="662940"/>
          </a:xfrm>
        </p:grpSpPr>
        <p:sp>
          <p:nvSpPr>
            <p:cNvPr id="19" name="Oval 18">
              <a:extLst>
                <a:ext uri="{FF2B5EF4-FFF2-40B4-BE49-F238E27FC236}">
                  <a16:creationId xmlns:a16="http://schemas.microsoft.com/office/drawing/2014/main" id="{DF676F66-D02E-458C-3639-BCAAA5AA28AF}"/>
                </a:ext>
              </a:extLst>
            </p:cNvPr>
            <p:cNvSpPr/>
            <p:nvPr/>
          </p:nvSpPr>
          <p:spPr>
            <a:xfrm>
              <a:off x="914400" y="2552700"/>
              <a:ext cx="256032" cy="256032"/>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Right pointing backhand index with solid fill">
              <a:extLst>
                <a:ext uri="{FF2B5EF4-FFF2-40B4-BE49-F238E27FC236}">
                  <a16:creationId xmlns:a16="http://schemas.microsoft.com/office/drawing/2014/main" id="{212DD855-691D-6C93-4B4E-B011A98C31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22960" y="2667000"/>
              <a:ext cx="548640" cy="548640"/>
            </a:xfrm>
            <a:prstGeom prst="rect">
              <a:avLst/>
            </a:prstGeom>
          </p:spPr>
        </p:pic>
      </p:grpSp>
      <p:sp>
        <p:nvSpPr>
          <p:cNvPr id="21" name="TextBox 20">
            <a:extLst>
              <a:ext uri="{FF2B5EF4-FFF2-40B4-BE49-F238E27FC236}">
                <a16:creationId xmlns:a16="http://schemas.microsoft.com/office/drawing/2014/main" id="{CF0DE531-B90F-2F64-BF21-B91F3C143462}"/>
              </a:ext>
            </a:extLst>
          </p:cNvPr>
          <p:cNvSpPr txBox="1"/>
          <p:nvPr/>
        </p:nvSpPr>
        <p:spPr>
          <a:xfrm>
            <a:off x="699823" y="1231613"/>
            <a:ext cx="1314784" cy="584775"/>
          </a:xfrm>
          <a:prstGeom prst="rect">
            <a:avLst/>
          </a:prstGeom>
          <a:noFill/>
        </p:spPr>
        <p:txBody>
          <a:bodyPr wrap="none" rtlCol="0">
            <a:spAutoFit/>
          </a:bodyPr>
          <a:lstStyle/>
          <a:p>
            <a:r>
              <a:rPr lang="en-US" sz="3200" b="1" dirty="0">
                <a:latin typeface="Consolas" panose="020B0609020204030204" pitchFamily="49" charset="0"/>
                <a:cs typeface="Consolas" panose="020B0609020204030204" pitchFamily="49" charset="0"/>
              </a:rPr>
              <a:t>WATCH</a:t>
            </a:r>
          </a:p>
        </p:txBody>
      </p:sp>
      <p:sp>
        <p:nvSpPr>
          <p:cNvPr id="22" name="Chevron 21">
            <a:extLst>
              <a:ext uri="{FF2B5EF4-FFF2-40B4-BE49-F238E27FC236}">
                <a16:creationId xmlns:a16="http://schemas.microsoft.com/office/drawing/2014/main" id="{32CAD387-61CA-4A84-B81E-A0F3199DB270}"/>
              </a:ext>
            </a:extLst>
          </p:cNvPr>
          <p:cNvSpPr/>
          <p:nvPr/>
        </p:nvSpPr>
        <p:spPr>
          <a:xfrm rot="5400000">
            <a:off x="439826" y="1414881"/>
            <a:ext cx="100586" cy="218239"/>
          </a:xfrm>
          <a:prstGeom prst="chevron">
            <a:avLst>
              <a:gd name="adj" fmla="val 6865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cxnSp>
        <p:nvCxnSpPr>
          <p:cNvPr id="23" name="Straight Connector 22">
            <a:extLst>
              <a:ext uri="{FF2B5EF4-FFF2-40B4-BE49-F238E27FC236}">
                <a16:creationId xmlns:a16="http://schemas.microsoft.com/office/drawing/2014/main" id="{12F3033C-4FC9-4554-130A-63F7F3AA1F65}"/>
              </a:ext>
            </a:extLst>
          </p:cNvPr>
          <p:cNvCxnSpPr/>
          <p:nvPr/>
        </p:nvCxnSpPr>
        <p:spPr>
          <a:xfrm>
            <a:off x="228600" y="1085864"/>
            <a:ext cx="6035040" cy="0"/>
          </a:xfrm>
          <a:prstGeom prst="line">
            <a:avLst/>
          </a:prstGeom>
          <a:ln w="38100"/>
        </p:spPr>
        <p:style>
          <a:lnRef idx="1">
            <a:schemeClr val="dk1"/>
          </a:lnRef>
          <a:fillRef idx="0">
            <a:schemeClr val="dk1"/>
          </a:fillRef>
          <a:effectRef idx="0">
            <a:schemeClr val="dk1"/>
          </a:effectRef>
          <a:fontRef idx="minor">
            <a:schemeClr val="tx1"/>
          </a:fontRef>
        </p:style>
      </p:cxnSp>
      <p:sp>
        <p:nvSpPr>
          <p:cNvPr id="24" name="Plus 23">
            <a:extLst>
              <a:ext uri="{FF2B5EF4-FFF2-40B4-BE49-F238E27FC236}">
                <a16:creationId xmlns:a16="http://schemas.microsoft.com/office/drawing/2014/main" id="{F8AEA6FD-7ECF-8109-41F5-009A0F0715D2}"/>
              </a:ext>
            </a:extLst>
          </p:cNvPr>
          <p:cNvSpPr/>
          <p:nvPr/>
        </p:nvSpPr>
        <p:spPr>
          <a:xfrm>
            <a:off x="3914140" y="1166788"/>
            <a:ext cx="548640" cy="548640"/>
          </a:xfrm>
          <a:prstGeom prst="mathPlus">
            <a:avLst>
              <a:gd name="adj1" fmla="val 4876"/>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5613216-7AD5-D09E-9F6F-626063CD33C8}"/>
              </a:ext>
            </a:extLst>
          </p:cNvPr>
          <p:cNvGrpSpPr/>
          <p:nvPr/>
        </p:nvGrpSpPr>
        <p:grpSpPr>
          <a:xfrm>
            <a:off x="4686300" y="1181073"/>
            <a:ext cx="533400" cy="502920"/>
            <a:chOff x="5090160" y="4827256"/>
            <a:chExt cx="533400" cy="502920"/>
          </a:xfrm>
        </p:grpSpPr>
        <p:sp>
          <p:nvSpPr>
            <p:cNvPr id="26" name="Rounded Rectangle 25">
              <a:extLst>
                <a:ext uri="{FF2B5EF4-FFF2-40B4-BE49-F238E27FC236}">
                  <a16:creationId xmlns:a16="http://schemas.microsoft.com/office/drawing/2014/main" id="{5A7C2ECD-6C46-708F-0767-1842A49FFD51}"/>
                </a:ext>
              </a:extLst>
            </p:cNvPr>
            <p:cNvSpPr/>
            <p:nvPr/>
          </p:nvSpPr>
          <p:spPr>
            <a:xfrm>
              <a:off x="5257800" y="4827256"/>
              <a:ext cx="365760" cy="365760"/>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76F471EE-0059-ADA2-2895-B68B22C9C87E}"/>
                </a:ext>
              </a:extLst>
            </p:cNvPr>
            <p:cNvSpPr/>
            <p:nvPr/>
          </p:nvSpPr>
          <p:spPr>
            <a:xfrm>
              <a:off x="5090160" y="4964416"/>
              <a:ext cx="365760" cy="365760"/>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C600A7B1-791C-44B6-C6CB-68B3BC1C276B}"/>
              </a:ext>
            </a:extLst>
          </p:cNvPr>
          <p:cNvGrpSpPr/>
          <p:nvPr/>
        </p:nvGrpSpPr>
        <p:grpSpPr>
          <a:xfrm>
            <a:off x="5387340" y="1187943"/>
            <a:ext cx="533400" cy="502920"/>
            <a:chOff x="5090160" y="4827256"/>
            <a:chExt cx="533400" cy="502920"/>
          </a:xfrm>
        </p:grpSpPr>
        <p:sp>
          <p:nvSpPr>
            <p:cNvPr id="29" name="Rounded Rectangle 28">
              <a:extLst>
                <a:ext uri="{FF2B5EF4-FFF2-40B4-BE49-F238E27FC236}">
                  <a16:creationId xmlns:a16="http://schemas.microsoft.com/office/drawing/2014/main" id="{FA9E0AB3-ED5F-BC68-5F18-E3208096B5F0}"/>
                </a:ext>
              </a:extLst>
            </p:cNvPr>
            <p:cNvSpPr/>
            <p:nvPr/>
          </p:nvSpPr>
          <p:spPr>
            <a:xfrm>
              <a:off x="5257800" y="4827256"/>
              <a:ext cx="365760" cy="365760"/>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914ABFDE-E93F-A722-D182-9973D01E2A67}"/>
                </a:ext>
              </a:extLst>
            </p:cNvPr>
            <p:cNvSpPr/>
            <p:nvPr/>
          </p:nvSpPr>
          <p:spPr>
            <a:xfrm>
              <a:off x="5090160" y="4964416"/>
              <a:ext cx="365760" cy="365760"/>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Multiply 30">
            <a:extLst>
              <a:ext uri="{FF2B5EF4-FFF2-40B4-BE49-F238E27FC236}">
                <a16:creationId xmlns:a16="http://schemas.microsoft.com/office/drawing/2014/main" id="{E0E950D5-AE2F-DC2D-E905-425E2EB4D202}"/>
              </a:ext>
            </a:extLst>
          </p:cNvPr>
          <p:cNvSpPr/>
          <p:nvPr/>
        </p:nvSpPr>
        <p:spPr>
          <a:xfrm>
            <a:off x="4686300" y="1325103"/>
            <a:ext cx="365760" cy="365760"/>
          </a:xfrm>
          <a:prstGeom prst="mathMultiply">
            <a:avLst>
              <a:gd name="adj1" fmla="val 685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Minus 31">
            <a:extLst>
              <a:ext uri="{FF2B5EF4-FFF2-40B4-BE49-F238E27FC236}">
                <a16:creationId xmlns:a16="http://schemas.microsoft.com/office/drawing/2014/main" id="{5FC810BD-F2A4-4DD0-9F13-8BB061AD1C5D}"/>
              </a:ext>
            </a:extLst>
          </p:cNvPr>
          <p:cNvSpPr/>
          <p:nvPr/>
        </p:nvSpPr>
        <p:spPr>
          <a:xfrm>
            <a:off x="5433060" y="1066800"/>
            <a:ext cx="274320" cy="914400"/>
          </a:xfrm>
          <a:prstGeom prst="mathMinus">
            <a:avLst>
              <a:gd name="adj1" fmla="val 3586"/>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90A0A010-2706-CA35-6608-49AB24ECC443}"/>
              </a:ext>
            </a:extLst>
          </p:cNvPr>
          <p:cNvSpPr txBox="1"/>
          <p:nvPr/>
        </p:nvSpPr>
        <p:spPr>
          <a:xfrm>
            <a:off x="914400" y="1752600"/>
            <a:ext cx="8071440" cy="669414"/>
          </a:xfrm>
          <a:prstGeom prst="rect">
            <a:avLst/>
          </a:prstGeom>
          <a:noFill/>
        </p:spPr>
        <p:txBody>
          <a:bodyPr wrap="none" rtlCol="0">
            <a:spAutoFit/>
          </a:bodyPr>
          <a:lstStyle/>
          <a:p>
            <a:pPr>
              <a:lnSpc>
                <a:spcPct val="150000"/>
              </a:lnSpc>
            </a:pPr>
            <a:r>
              <a:rPr lang="en-US" sz="2800" b="1" dirty="0">
                <a:solidFill>
                  <a:schemeClr val="accent4"/>
                </a:solidFill>
                <a:latin typeface="Consolas" panose="020B0609020204030204" pitchFamily="49" charset="0"/>
                <a:cs typeface="Consolas" panose="020B0609020204030204" pitchFamily="49" charset="0"/>
              </a:rPr>
              <a:t>number_to_test % 2 == 0: </a:t>
            </a:r>
            <a:r>
              <a:rPr lang="en-US" sz="2800" b="1" dirty="0">
                <a:solidFill>
                  <a:schemeClr val="accent2"/>
                </a:solidFill>
                <a:latin typeface="Consolas" panose="020B0609020204030204" pitchFamily="49" charset="0"/>
                <a:cs typeface="Consolas" panose="020B0609020204030204" pitchFamily="49" charset="0"/>
              </a:rPr>
              <a:t>Error Undefined</a:t>
            </a:r>
            <a:endParaRPr lang="en-US" sz="2800" b="1" dirty="0">
              <a:solidFill>
                <a:schemeClr val="tx2"/>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59DB2A15-82A7-8CFC-116B-69AAE57FB175}"/>
              </a:ext>
            </a:extLst>
          </p:cNvPr>
          <p:cNvSpPr/>
          <p:nvPr/>
        </p:nvSpPr>
        <p:spPr>
          <a:xfrm>
            <a:off x="1060545" y="2522829"/>
            <a:ext cx="7586789" cy="41431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5">
            <a:extLst>
              <a:ext uri="{FF2B5EF4-FFF2-40B4-BE49-F238E27FC236}">
                <a16:creationId xmlns:a16="http://schemas.microsoft.com/office/drawing/2014/main" id="{064891AE-606D-32EF-5D6C-F84E8DD8E726}"/>
              </a:ext>
            </a:extLst>
          </p:cNvPr>
          <p:cNvSpPr txBox="1">
            <a:spLocks/>
          </p:cNvSpPr>
          <p:nvPr/>
        </p:nvSpPr>
        <p:spPr>
          <a:xfrm>
            <a:off x="7101388" y="654296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28</a:t>
            </a:fld>
            <a:endParaRPr lang="en-US" dirty="0"/>
          </a:p>
        </p:txBody>
      </p:sp>
    </p:spTree>
    <p:extLst>
      <p:ext uri="{BB962C8B-B14F-4D97-AF65-F5344CB8AC3E}">
        <p14:creationId xmlns:p14="http://schemas.microsoft.com/office/powerpoint/2010/main" val="4235057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66D2-54BB-F1B7-45A6-B96AFF077208}"/>
              </a:ext>
            </a:extLst>
          </p:cNvPr>
          <p:cNvSpPr txBox="1">
            <a:spLocks noGrp="1"/>
          </p:cNvSpPr>
          <p:nvPr>
            <p:ph type="title" idx="4294967295"/>
          </p:nvPr>
        </p:nvSpPr>
        <p:spPr>
          <a:xfrm>
            <a:off x="228599" y="228600"/>
            <a:ext cx="8067907"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Next Steps – Check the Docs!</a:t>
            </a:r>
          </a:p>
        </p:txBody>
      </p:sp>
      <p:grpSp>
        <p:nvGrpSpPr>
          <p:cNvPr id="7" name="Group 6">
            <a:extLst>
              <a:ext uri="{FF2B5EF4-FFF2-40B4-BE49-F238E27FC236}">
                <a16:creationId xmlns:a16="http://schemas.microsoft.com/office/drawing/2014/main" id="{2F0D35B1-701D-2576-2591-A5D3C19866B1}"/>
              </a:ext>
            </a:extLst>
          </p:cNvPr>
          <p:cNvGrpSpPr/>
          <p:nvPr/>
        </p:nvGrpSpPr>
        <p:grpSpPr>
          <a:xfrm>
            <a:off x="228599" y="1345118"/>
            <a:ext cx="8686802" cy="4183385"/>
            <a:chOff x="228599" y="1568140"/>
            <a:chExt cx="8686802" cy="4183385"/>
          </a:xfrm>
        </p:grpSpPr>
        <p:sp>
          <p:nvSpPr>
            <p:cNvPr id="4" name="TextBox 3">
              <a:extLst>
                <a:ext uri="{FF2B5EF4-FFF2-40B4-BE49-F238E27FC236}">
                  <a16:creationId xmlns:a16="http://schemas.microsoft.com/office/drawing/2014/main" id="{587FC61F-08DE-6253-1EAD-44E0C052CBCD}"/>
                </a:ext>
              </a:extLst>
            </p:cNvPr>
            <p:cNvSpPr txBox="1"/>
            <p:nvPr/>
          </p:nvSpPr>
          <p:spPr>
            <a:xfrm>
              <a:off x="482290" y="5289860"/>
              <a:ext cx="8179420" cy="461665"/>
            </a:xfrm>
            <a:prstGeom prst="rect">
              <a:avLst/>
            </a:prstGeom>
            <a:noFill/>
          </p:spPr>
          <p:txBody>
            <a:bodyPr wrap="square">
              <a:spAutoFit/>
            </a:bodyPr>
            <a:lstStyle/>
            <a:p>
              <a:pPr algn="ctr"/>
              <a:r>
                <a:rPr lang="en-US" sz="2400" dirty="0">
                  <a:hlinkClick r:id="rId2"/>
                </a:rPr>
                <a:t>https://code.visualstudio.com/docs/debugtest/debugging</a:t>
              </a:r>
              <a:r>
                <a:rPr lang="en-US" sz="2400" dirty="0"/>
                <a:t> </a:t>
              </a:r>
            </a:p>
          </p:txBody>
        </p:sp>
        <p:pic>
          <p:nvPicPr>
            <p:cNvPr id="1026" name="Picture 2">
              <a:extLst>
                <a:ext uri="{FF2B5EF4-FFF2-40B4-BE49-F238E27FC236}">
                  <a16:creationId xmlns:a16="http://schemas.microsoft.com/office/drawing/2014/main" id="{3B9E8B32-55EB-7AAB-25A0-9D84C042B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9" y="1568140"/>
              <a:ext cx="3721720" cy="37217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E0EA1B-D353-2743-AB1F-6EE06A24799F}"/>
                </a:ext>
              </a:extLst>
            </p:cNvPr>
            <p:cNvSpPr txBox="1"/>
            <p:nvPr/>
          </p:nvSpPr>
          <p:spPr>
            <a:xfrm>
              <a:off x="3773293" y="1899380"/>
              <a:ext cx="5142108" cy="2947730"/>
            </a:xfrm>
            <a:prstGeom prst="rect">
              <a:avLst/>
            </a:prstGeom>
            <a:noFill/>
          </p:spPr>
          <p:txBody>
            <a:bodyPr wrap="square" rtlCol="0">
              <a:spAutoFit/>
            </a:bodyPr>
            <a:lstStyle/>
            <a:p>
              <a:pPr>
                <a:lnSpc>
                  <a:spcPct val="150000"/>
                </a:lnSpc>
              </a:pPr>
              <a:r>
                <a:rPr lang="en-US" sz="3200" b="1" dirty="0"/>
                <a:t>More Breakpoints!</a:t>
              </a:r>
            </a:p>
            <a:p>
              <a:pPr marL="342900" indent="-342900">
                <a:spcAft>
                  <a:spcPts val="1200"/>
                </a:spcAft>
                <a:buFont typeface="Arial" panose="020B0604020202020204" pitchFamily="34" charset="0"/>
                <a:buChar char="•"/>
              </a:pPr>
              <a:r>
                <a:rPr lang="en-US" sz="2400" dirty="0"/>
                <a:t>Conditional, Trigger, Function, Data, </a:t>
              </a:r>
              <a:r>
                <a:rPr lang="en-US" sz="2400" dirty="0" err="1"/>
                <a:t>Logpoint</a:t>
              </a:r>
              <a:endParaRPr lang="en-US" sz="2400" dirty="0"/>
            </a:p>
            <a:p>
              <a:pPr>
                <a:lnSpc>
                  <a:spcPct val="150000"/>
                </a:lnSpc>
              </a:pPr>
              <a:r>
                <a:rPr lang="en-US" sz="2400" dirty="0"/>
                <a:t> </a:t>
              </a:r>
              <a:r>
                <a:rPr lang="en-US" sz="3200" b="1" dirty="0"/>
                <a:t>Testing Frameworks</a:t>
              </a:r>
            </a:p>
            <a:p>
              <a:pPr marL="342900" indent="-342900">
                <a:lnSpc>
                  <a:spcPct val="150000"/>
                </a:lnSpc>
                <a:buFont typeface="Arial" panose="020B0604020202020204" pitchFamily="34" charset="0"/>
                <a:buChar char="•"/>
              </a:pPr>
              <a:r>
                <a:rPr lang="en-US" sz="2400" dirty="0"/>
                <a:t>Automated testing of code</a:t>
              </a:r>
            </a:p>
          </p:txBody>
        </p:sp>
      </p:grpSp>
    </p:spTree>
    <p:extLst>
      <p:ext uri="{BB962C8B-B14F-4D97-AF65-F5344CB8AC3E}">
        <p14:creationId xmlns:p14="http://schemas.microsoft.com/office/powerpoint/2010/main" val="3024546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33201F-B470-4FB6-3E2A-B4F0D1B28558}"/>
              </a:ext>
            </a:extLst>
          </p:cNvPr>
          <p:cNvSpPr>
            <a:spLocks noGrp="1"/>
          </p:cNvSpPr>
          <p:nvPr>
            <p:ph idx="1"/>
          </p:nvPr>
        </p:nvSpPr>
        <p:spPr>
          <a:xfrm>
            <a:off x="588267" y="4337825"/>
            <a:ext cx="7967465" cy="1731674"/>
          </a:xfrm>
        </p:spPr>
        <p:txBody>
          <a:bodyPr vert="horz" lIns="68580" tIns="34290" rIns="68580" bIns="34290" rtlCol="0" anchor="ctr">
            <a:normAutofit/>
          </a:bodyPr>
          <a:lstStyle/>
          <a:p>
            <a:pPr marL="0" indent="0" algn="ctr">
              <a:buNone/>
            </a:pPr>
            <a:r>
              <a:rPr lang="en-US" sz="2400" b="1" dirty="0">
                <a:latin typeface="Century Gothic"/>
              </a:rPr>
              <a:t>Slides</a:t>
            </a:r>
          </a:p>
          <a:p>
            <a:pPr marL="0" indent="0" algn="ctr">
              <a:buNone/>
            </a:pPr>
            <a:r>
              <a:rPr lang="en-US" sz="2400" dirty="0">
                <a:latin typeface="Arial"/>
                <a:ea typeface="Arial"/>
                <a:cs typeface="Arial"/>
                <a:sym typeface="Arial"/>
                <a:hlinkClick r:id="rId3"/>
              </a:rPr>
              <a:t>https://github.com/ResearchComputing/rmacc_2025/tree/main/debugging_with_vscode</a:t>
            </a:r>
            <a:r>
              <a:rPr lang="en-US" sz="2400" b="1" dirty="0">
                <a:latin typeface="Century Gothic"/>
                <a:ea typeface="Arial"/>
                <a:cs typeface="Arial"/>
                <a:sym typeface="Arial"/>
              </a:rPr>
              <a:t> </a:t>
            </a:r>
            <a:endParaRPr lang="en-US" sz="2400" dirty="0">
              <a:latin typeface="Arial"/>
              <a:ea typeface="Arial"/>
              <a:cs typeface="Arial"/>
              <a:sym typeface="Arial"/>
            </a:endParaRPr>
          </a:p>
        </p:txBody>
      </p:sp>
      <p:sp>
        <p:nvSpPr>
          <p:cNvPr id="7" name="Slide Number Placeholder 6">
            <a:extLst>
              <a:ext uri="{FF2B5EF4-FFF2-40B4-BE49-F238E27FC236}">
                <a16:creationId xmlns:a16="http://schemas.microsoft.com/office/drawing/2014/main" id="{CA99CC0F-C097-D682-7893-512CA8823C8D}"/>
              </a:ext>
              <a:ext uri="{C183D7F6-B498-43B3-948B-1728B52AA6E4}">
                <adec:decorative xmlns:adec="http://schemas.microsoft.com/office/drawing/2017/decorative" val="1"/>
              </a:ext>
            </a:extLst>
          </p:cNvPr>
          <p:cNvSpPr>
            <a:spLocks noGrp="1"/>
          </p:cNvSpPr>
          <p:nvPr>
            <p:ph type="sldNum" sz="quarter" idx="12"/>
          </p:nvPr>
        </p:nvSpPr>
        <p:spPr/>
        <p:txBody>
          <a:bodyPr/>
          <a:lstStyle/>
          <a:p>
            <a:r>
              <a:rPr lang="en-US" dirty="0"/>
              <a:t> </a:t>
            </a:r>
          </a:p>
        </p:txBody>
      </p:sp>
      <p:sp>
        <p:nvSpPr>
          <p:cNvPr id="2" name="Slide Number Placeholder 5">
            <a:extLst>
              <a:ext uri="{FF2B5EF4-FFF2-40B4-BE49-F238E27FC236}">
                <a16:creationId xmlns:a16="http://schemas.microsoft.com/office/drawing/2014/main" id="{54320534-5ED4-DCAC-5D5A-16641CAF017A}"/>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3</a:t>
            </a:fld>
            <a:endParaRPr lang="en-US" dirty="0"/>
          </a:p>
        </p:txBody>
      </p:sp>
      <p:pic>
        <p:nvPicPr>
          <p:cNvPr id="2050" name="Picture 2" descr="QR Code for https://github.com/ResearchComputing/rmacc_2025/tree/main/debugging_with_vscode ">
            <a:extLst>
              <a:ext uri="{FF2B5EF4-FFF2-40B4-BE49-F238E27FC236}">
                <a16:creationId xmlns:a16="http://schemas.microsoft.com/office/drawing/2014/main" id="{24B3A563-58DA-6A0A-0DC4-1AFB5791A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8672" y="291171"/>
            <a:ext cx="4046654" cy="404665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F1D35280-4BEB-FAB6-8C56-BDF5929E7B31}"/>
              </a:ext>
            </a:extLst>
          </p:cNvPr>
          <p:cNvSpPr>
            <a:spLocks noGrp="1"/>
          </p:cNvSpPr>
          <p:nvPr>
            <p:ph type="title"/>
          </p:nvPr>
        </p:nvSpPr>
        <p:spPr>
          <a:xfrm>
            <a:off x="457200" y="-1143000"/>
            <a:ext cx="8229600" cy="1143000"/>
          </a:xfrm>
        </p:spPr>
        <p:txBody>
          <a:bodyPr vert="horz" lIns="91440" tIns="45720" rIns="91440" bIns="45720" rtlCol="0" anchor="b">
            <a:normAutofit/>
          </a:bodyPr>
          <a:lstStyle/>
          <a:p>
            <a:r>
              <a:rPr lang="en-US" dirty="0"/>
              <a:t>QR Code and URL to Slide Deck</a:t>
            </a:r>
          </a:p>
        </p:txBody>
      </p:sp>
    </p:spTree>
    <p:extLst>
      <p:ext uri="{BB962C8B-B14F-4D97-AF65-F5344CB8AC3E}">
        <p14:creationId xmlns:p14="http://schemas.microsoft.com/office/powerpoint/2010/main" val="1644030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1336FE3A-50A9-B8AE-5C59-B7F53D973FEE}"/>
              </a:ext>
            </a:extLst>
          </p:cNvPr>
          <p:cNvSpPr txBox="1">
            <a:spLocks/>
          </p:cNvSpPr>
          <p:nvPr/>
        </p:nvSpPr>
        <p:spPr>
          <a:xfrm>
            <a:off x="7101388" y="654296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30</a:t>
            </a:fld>
            <a:endParaRPr lang="en-US" dirty="0"/>
          </a:p>
        </p:txBody>
      </p:sp>
      <p:grpSp>
        <p:nvGrpSpPr>
          <p:cNvPr id="10" name="Group 9">
            <a:extLst>
              <a:ext uri="{FF2B5EF4-FFF2-40B4-BE49-F238E27FC236}">
                <a16:creationId xmlns:a16="http://schemas.microsoft.com/office/drawing/2014/main" id="{F887C901-7B1E-62D4-E658-A954A6A394E7}"/>
              </a:ext>
            </a:extLst>
          </p:cNvPr>
          <p:cNvGrpSpPr/>
          <p:nvPr/>
        </p:nvGrpSpPr>
        <p:grpSpPr>
          <a:xfrm>
            <a:off x="1005918" y="1274814"/>
            <a:ext cx="7132165" cy="3538939"/>
            <a:chOff x="1045672" y="931762"/>
            <a:chExt cx="7132165" cy="3538939"/>
          </a:xfrm>
        </p:grpSpPr>
        <p:grpSp>
          <p:nvGrpSpPr>
            <p:cNvPr id="8" name="Group 7">
              <a:extLst>
                <a:ext uri="{FF2B5EF4-FFF2-40B4-BE49-F238E27FC236}">
                  <a16:creationId xmlns:a16="http://schemas.microsoft.com/office/drawing/2014/main" id="{05609963-1F17-4AF9-A424-D039F5F32BF2}"/>
                </a:ext>
              </a:extLst>
            </p:cNvPr>
            <p:cNvGrpSpPr/>
            <p:nvPr/>
          </p:nvGrpSpPr>
          <p:grpSpPr>
            <a:xfrm>
              <a:off x="1045672" y="931762"/>
              <a:ext cx="3359418" cy="3538939"/>
              <a:chOff x="1045672" y="931762"/>
              <a:chExt cx="3359418" cy="3538939"/>
            </a:xfrm>
          </p:grpSpPr>
          <p:sp>
            <p:nvSpPr>
              <p:cNvPr id="3" name="Google Shape;136;p19">
                <a:extLst>
                  <a:ext uri="{FF2B5EF4-FFF2-40B4-BE49-F238E27FC236}">
                    <a16:creationId xmlns:a16="http://schemas.microsoft.com/office/drawing/2014/main" id="{3AEF5269-66AE-EDA9-9EF6-2F030D3ED943}"/>
                  </a:ext>
                </a:extLst>
              </p:cNvPr>
              <p:cNvSpPr txBox="1"/>
              <p:nvPr/>
            </p:nvSpPr>
            <p:spPr>
              <a:xfrm>
                <a:off x="1045672" y="3793623"/>
                <a:ext cx="3359418"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dirty="0">
                    <a:latin typeface="Helvetica Neue"/>
                    <a:ea typeface="Helvetica Neue"/>
                    <a:cs typeface="Helvetica Neue"/>
                    <a:sym typeface="Helvetica Neue"/>
                  </a:rPr>
                  <a:t>Questions</a:t>
                </a:r>
                <a:endParaRPr sz="3200" b="1" dirty="0">
                  <a:latin typeface="Helvetica Neue"/>
                  <a:ea typeface="Helvetica Neue"/>
                  <a:cs typeface="Helvetica Neue"/>
                  <a:sym typeface="Helvetica Neue"/>
                </a:endParaRPr>
              </a:p>
            </p:txBody>
          </p:sp>
          <p:pic>
            <p:nvPicPr>
              <p:cNvPr id="4" name="Graphic 3" descr="Questions with solid fill">
                <a:extLst>
                  <a:ext uri="{FF2B5EF4-FFF2-40B4-BE49-F238E27FC236}">
                    <a16:creationId xmlns:a16="http://schemas.microsoft.com/office/drawing/2014/main" id="{EB43F371-7365-445B-8322-83BA36021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5181" y="931762"/>
                <a:ext cx="3200400" cy="3200400"/>
              </a:xfrm>
              <a:prstGeom prst="rect">
                <a:avLst/>
              </a:prstGeom>
            </p:spPr>
          </p:pic>
        </p:grpSp>
        <p:grpSp>
          <p:nvGrpSpPr>
            <p:cNvPr id="9" name="Group 8">
              <a:extLst>
                <a:ext uri="{FF2B5EF4-FFF2-40B4-BE49-F238E27FC236}">
                  <a16:creationId xmlns:a16="http://schemas.microsoft.com/office/drawing/2014/main" id="{4116A7CA-FB02-BC72-F9FC-05A28E3D11FD}"/>
                </a:ext>
              </a:extLst>
            </p:cNvPr>
            <p:cNvGrpSpPr/>
            <p:nvPr/>
          </p:nvGrpSpPr>
          <p:grpSpPr>
            <a:xfrm>
              <a:off x="4818419" y="931762"/>
              <a:ext cx="3359418" cy="3538939"/>
              <a:chOff x="4818419" y="931762"/>
              <a:chExt cx="3359418" cy="3538939"/>
            </a:xfrm>
          </p:grpSpPr>
          <p:pic>
            <p:nvPicPr>
              <p:cNvPr id="5" name="Graphic 4" descr="Customer review with solid fill">
                <a:extLst>
                  <a:ext uri="{FF2B5EF4-FFF2-40B4-BE49-F238E27FC236}">
                    <a16:creationId xmlns:a16="http://schemas.microsoft.com/office/drawing/2014/main" id="{64E44BC6-963F-30CC-6541-D2B983E36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7928" y="931762"/>
                <a:ext cx="3200400" cy="3200400"/>
              </a:xfrm>
              <a:prstGeom prst="rect">
                <a:avLst/>
              </a:prstGeom>
            </p:spPr>
          </p:pic>
          <p:sp>
            <p:nvSpPr>
              <p:cNvPr id="6" name="Google Shape;136;p19">
                <a:extLst>
                  <a:ext uri="{FF2B5EF4-FFF2-40B4-BE49-F238E27FC236}">
                    <a16:creationId xmlns:a16="http://schemas.microsoft.com/office/drawing/2014/main" id="{61945034-39B3-EBB5-7272-FD962CE26E6F}"/>
                  </a:ext>
                </a:extLst>
              </p:cNvPr>
              <p:cNvSpPr txBox="1"/>
              <p:nvPr/>
            </p:nvSpPr>
            <p:spPr>
              <a:xfrm>
                <a:off x="4818419" y="3793623"/>
                <a:ext cx="3359418"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dirty="0">
                    <a:latin typeface="Helvetica Neue"/>
                    <a:ea typeface="Helvetica Neue"/>
                    <a:cs typeface="Helvetica Neue"/>
                    <a:sym typeface="Helvetica Neue"/>
                  </a:rPr>
                  <a:t>Comments</a:t>
                </a:r>
                <a:endParaRPr sz="3200" b="1" dirty="0">
                  <a:latin typeface="Helvetica Neue"/>
                  <a:ea typeface="Helvetica Neue"/>
                  <a:cs typeface="Helvetica Neue"/>
                  <a:sym typeface="Helvetica Neue"/>
                </a:endParaRPr>
              </a:p>
            </p:txBody>
          </p:sp>
        </p:grpSp>
      </p:grpSp>
      <p:sp>
        <p:nvSpPr>
          <p:cNvPr id="12" name="Title 11">
            <a:extLst>
              <a:ext uri="{FF2B5EF4-FFF2-40B4-BE49-F238E27FC236}">
                <a16:creationId xmlns:a16="http://schemas.microsoft.com/office/drawing/2014/main" id="{5EA87DC1-9E21-8902-DF1B-3BDBD823AE31}"/>
              </a:ext>
            </a:extLst>
          </p:cNvPr>
          <p:cNvSpPr>
            <a:spLocks noGrp="1"/>
          </p:cNvSpPr>
          <p:nvPr>
            <p:ph type="title" idx="4294967295"/>
          </p:nvPr>
        </p:nvSpPr>
        <p:spPr>
          <a:xfrm>
            <a:off x="457200" y="-1143000"/>
            <a:ext cx="8229600" cy="1143000"/>
          </a:xfrm>
        </p:spPr>
        <p:txBody>
          <a:bodyPr vert="horz" lIns="91440" tIns="45720" rIns="91440" bIns="45720" rtlCol="0" anchor="b">
            <a:normAutofit/>
          </a:bodyPr>
          <a:lstStyle/>
          <a:p>
            <a:r>
              <a:rPr lang="en-US"/>
              <a:t>Questions or Comments?</a:t>
            </a:r>
            <a:endParaRPr lang="en-US" dirty="0"/>
          </a:p>
        </p:txBody>
      </p:sp>
    </p:spTree>
    <p:extLst>
      <p:ext uri="{BB962C8B-B14F-4D97-AF65-F5344CB8AC3E}">
        <p14:creationId xmlns:p14="http://schemas.microsoft.com/office/powerpoint/2010/main" val="853123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A photo of Grace Hopper (Left) and a photo of the moth that was trapped in Mark II computational machine (Right)">
            <a:extLst>
              <a:ext uri="{FF2B5EF4-FFF2-40B4-BE49-F238E27FC236}">
                <a16:creationId xmlns:a16="http://schemas.microsoft.com/office/drawing/2014/main" id="{0BE19E41-2F8F-7CDE-79D2-EB6B57D9F750}"/>
              </a:ext>
            </a:extLst>
          </p:cNvPr>
          <p:cNvGrpSpPr/>
          <p:nvPr/>
        </p:nvGrpSpPr>
        <p:grpSpPr>
          <a:xfrm>
            <a:off x="492166" y="1612899"/>
            <a:ext cx="8159668" cy="3492501"/>
            <a:chOff x="685800" y="1612899"/>
            <a:chExt cx="8159668" cy="3492501"/>
          </a:xfrm>
        </p:grpSpPr>
        <p:pic>
          <p:nvPicPr>
            <p:cNvPr id="1026" name="Picture 2" descr="Close-up photo of the moth found in Grace Hopper’s Mark II computational machine. The moth has been taped down to a notebook with the words “First actual case of bug” written underneadth. ">
              <a:extLst>
                <a:ext uri="{FF2B5EF4-FFF2-40B4-BE49-F238E27FC236}">
                  <a16:creationId xmlns:a16="http://schemas.microsoft.com/office/drawing/2014/main" id="{B7D5E8EC-CACC-620C-3F77-179EEFFF0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612899"/>
              <a:ext cx="5340268" cy="3492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Photo of Grace Hopper">
              <a:extLst>
                <a:ext uri="{FF2B5EF4-FFF2-40B4-BE49-F238E27FC236}">
                  <a16:creationId xmlns:a16="http://schemas.microsoft.com/office/drawing/2014/main" id="{1028CED8-2F05-B836-71CC-250A660CC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12900"/>
              <a:ext cx="2273300" cy="349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 name="Title 1">
            <a:extLst>
              <a:ext uri="{FF2B5EF4-FFF2-40B4-BE49-F238E27FC236}">
                <a16:creationId xmlns:a16="http://schemas.microsoft.com/office/drawing/2014/main" id="{266B3117-3C20-2A8D-051F-1A61F96870A0}"/>
              </a:ext>
            </a:extLst>
          </p:cNvPr>
          <p:cNvSpPr txBox="1">
            <a:spLocks noGrp="1"/>
          </p:cNvSpPr>
          <p:nvPr>
            <p:ph type="title" idx="4294967295"/>
          </p:nvPr>
        </p:nvSpPr>
        <p:spPr>
          <a:xfrm>
            <a:off x="1563804" y="457200"/>
            <a:ext cx="6016391" cy="584775"/>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The First Programming “Bug”</a:t>
            </a:r>
          </a:p>
        </p:txBody>
      </p:sp>
      <p:sp>
        <p:nvSpPr>
          <p:cNvPr id="5" name="Slide Number Placeholder 5">
            <a:extLst>
              <a:ext uri="{FF2B5EF4-FFF2-40B4-BE49-F238E27FC236}">
                <a16:creationId xmlns:a16="http://schemas.microsoft.com/office/drawing/2014/main" id="{3275BFDA-8F71-256D-F574-440008B293F7}"/>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4</a:t>
            </a:fld>
            <a:endParaRPr lang="en-US"/>
          </a:p>
        </p:txBody>
      </p:sp>
      <p:grpSp>
        <p:nvGrpSpPr>
          <p:cNvPr id="9" name="Group 8">
            <a:extLst>
              <a:ext uri="{FF2B5EF4-FFF2-40B4-BE49-F238E27FC236}">
                <a16:creationId xmlns:a16="http://schemas.microsoft.com/office/drawing/2014/main" id="{28FF42B7-0FBA-AEA6-C7EE-A593672AD33F}"/>
              </a:ext>
              <a:ext uri="{C183D7F6-B498-43B3-948B-1728B52AA6E4}">
                <adec:decorative xmlns:adec="http://schemas.microsoft.com/office/drawing/2017/decorative" val="1"/>
              </a:ext>
            </a:extLst>
          </p:cNvPr>
          <p:cNvGrpSpPr/>
          <p:nvPr/>
        </p:nvGrpSpPr>
        <p:grpSpPr>
          <a:xfrm>
            <a:off x="4699884" y="4280452"/>
            <a:ext cx="3642360" cy="0"/>
            <a:chOff x="4699884" y="4280452"/>
            <a:chExt cx="3642360" cy="0"/>
          </a:xfrm>
        </p:grpSpPr>
        <p:cxnSp>
          <p:nvCxnSpPr>
            <p:cNvPr id="6" name="Straight Connector 5">
              <a:extLst>
                <a:ext uri="{FF2B5EF4-FFF2-40B4-BE49-F238E27FC236}">
                  <a16:creationId xmlns:a16="http://schemas.microsoft.com/office/drawing/2014/main" id="{57131FA0-A73B-C17F-F80D-11BD15C5DACB}"/>
                </a:ext>
              </a:extLst>
            </p:cNvPr>
            <p:cNvCxnSpPr/>
            <p:nvPr/>
          </p:nvCxnSpPr>
          <p:spPr>
            <a:xfrm>
              <a:off x="4699884" y="4280452"/>
              <a:ext cx="3566160" cy="0"/>
            </a:xfrm>
            <a:prstGeom prst="line">
              <a:avLst/>
            </a:prstGeom>
            <a:ln w="60325">
              <a:solidFill>
                <a:schemeClr val="bg1"/>
              </a:solidFill>
              <a:prstDash val="sysDot"/>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31371701-5C55-E320-ED11-6AA73621F9E0}"/>
                </a:ext>
              </a:extLst>
            </p:cNvPr>
            <p:cNvCxnSpPr/>
            <p:nvPr/>
          </p:nvCxnSpPr>
          <p:spPr>
            <a:xfrm>
              <a:off x="4776084" y="4280452"/>
              <a:ext cx="3566160" cy="0"/>
            </a:xfrm>
            <a:prstGeom prst="line">
              <a:avLst/>
            </a:prstGeom>
            <a:ln w="60325">
              <a:prstDash val="sysDot"/>
            </a:ln>
          </p:spPr>
          <p:style>
            <a:lnRef idx="1">
              <a:schemeClr val="accent2"/>
            </a:lnRef>
            <a:fillRef idx="0">
              <a:schemeClr val="accent2"/>
            </a:fillRef>
            <a:effectRef idx="0">
              <a:schemeClr val="accent2"/>
            </a:effectRef>
            <a:fontRef idx="minor">
              <a:schemeClr val="tx1"/>
            </a:fontRef>
          </p:style>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9E1BD-EEF1-60B7-E2DF-26C2606927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79CE25-731F-0C07-AAA7-EEB4A30A2C3B}"/>
              </a:ext>
            </a:extLst>
          </p:cNvPr>
          <p:cNvSpPr txBox="1">
            <a:spLocks noGrp="1"/>
          </p:cNvSpPr>
          <p:nvPr>
            <p:ph type="title" idx="4294967295"/>
          </p:nvPr>
        </p:nvSpPr>
        <p:spPr>
          <a:xfrm>
            <a:off x="2073559" y="107545"/>
            <a:ext cx="499688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mn-lt"/>
                <a:ea typeface="+mn-ea"/>
                <a:cs typeface="+mn-cs"/>
              </a:rPr>
              <a:t>Debugging Process</a:t>
            </a:r>
          </a:p>
        </p:txBody>
      </p:sp>
      <p:sp>
        <p:nvSpPr>
          <p:cNvPr id="8" name="Slide Number Placeholder 5">
            <a:extLst>
              <a:ext uri="{FF2B5EF4-FFF2-40B4-BE49-F238E27FC236}">
                <a16:creationId xmlns:a16="http://schemas.microsoft.com/office/drawing/2014/main" id="{0ED48EFD-515A-42CD-78C2-7183743AE494}"/>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5</a:t>
            </a:fld>
            <a:endParaRPr lang="en-US" dirty="0"/>
          </a:p>
        </p:txBody>
      </p:sp>
      <p:sp>
        <p:nvSpPr>
          <p:cNvPr id="34" name="Rounded Rectangle 33">
            <a:extLst>
              <a:ext uri="{FF2B5EF4-FFF2-40B4-BE49-F238E27FC236}">
                <a16:creationId xmlns:a16="http://schemas.microsoft.com/office/drawing/2014/main" id="{D1E31A53-9E73-1F57-3218-F02BCD69B241}"/>
              </a:ext>
              <a:ext uri="{C183D7F6-B498-43B3-948B-1728B52AA6E4}">
                <adec:decorative xmlns:adec="http://schemas.microsoft.com/office/drawing/2017/decorative" val="1"/>
              </a:ext>
            </a:extLst>
          </p:cNvPr>
          <p:cNvSpPr/>
          <p:nvPr/>
        </p:nvSpPr>
        <p:spPr>
          <a:xfrm>
            <a:off x="651368" y="947323"/>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6A3803C-AB73-5B9B-BC32-1BC60B7E2F34}"/>
              </a:ext>
              <a:ext uri="{C183D7F6-B498-43B3-948B-1728B52AA6E4}">
                <adec:decorative xmlns:adec="http://schemas.microsoft.com/office/drawing/2017/decorative" val="1"/>
              </a:ext>
            </a:extLst>
          </p:cNvPr>
          <p:cNvGrpSpPr/>
          <p:nvPr/>
        </p:nvGrpSpPr>
        <p:grpSpPr>
          <a:xfrm>
            <a:off x="1000742" y="1107343"/>
            <a:ext cx="1517145" cy="1280160"/>
            <a:chOff x="1066800" y="1260273"/>
            <a:chExt cx="1517145" cy="1280160"/>
          </a:xfrm>
        </p:grpSpPr>
        <p:grpSp>
          <p:nvGrpSpPr>
            <p:cNvPr id="40" name="Group 39">
              <a:extLst>
                <a:ext uri="{FF2B5EF4-FFF2-40B4-BE49-F238E27FC236}">
                  <a16:creationId xmlns:a16="http://schemas.microsoft.com/office/drawing/2014/main" id="{41FC826B-9619-9566-7738-0C6A3D4564E0}"/>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D9527700-7FB1-F32B-046E-CC4D84E601C4}"/>
                  </a:ext>
                </a:extLst>
              </p:cNvPr>
              <p:cNvSpPr/>
              <p:nvPr/>
            </p:nvSpPr>
            <p:spPr>
              <a:xfrm>
                <a:off x="684702" y="2340044"/>
                <a:ext cx="1676400" cy="1143000"/>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70924D39-E741-4F95-CD91-B1DC8DADA91B}"/>
                  </a:ext>
                </a:extLst>
              </p:cNvPr>
              <p:cNvSpPr/>
              <p:nvPr/>
            </p:nvSpPr>
            <p:spPr>
              <a:xfrm>
                <a:off x="674581" y="3579369"/>
                <a:ext cx="1676399" cy="421221"/>
              </a:xfrm>
              <a:prstGeom prst="trapezoid">
                <a:avLst>
                  <a:gd name="adj" fmla="val 3815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Exclamation mark with solid fill">
                <a:extLst>
                  <a:ext uri="{FF2B5EF4-FFF2-40B4-BE49-F238E27FC236}">
                    <a16:creationId xmlns:a16="http://schemas.microsoft.com/office/drawing/2014/main" id="{756C655A-8F92-2214-A1D0-91C4F4A23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2C443F29-09BD-6133-D35C-4A984F12CA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43D49C50-9560-A974-095C-66247B15887F}"/>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F4987D08-5D66-4B83-01EE-C6323C507A8F}"/>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rgbClr val="000000"/>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A5BE822E-EDD4-A168-CE35-C3318CAC942C}"/>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rgbClr val="000000"/>
              </a:solidFill>
              <a:ln w="9525" cap="flat">
                <a:noFill/>
                <a:prstDash val="solid"/>
                <a:miter/>
              </a:ln>
            </p:spPr>
            <p:txBody>
              <a:bodyPr rtlCol="0" anchor="ctr"/>
              <a:lstStyle/>
              <a:p>
                <a:endParaRPr lang="en-US"/>
              </a:p>
            </p:txBody>
          </p:sp>
        </p:grpSp>
      </p:grpSp>
      <p:sp>
        <p:nvSpPr>
          <p:cNvPr id="65" name="TextBox 64">
            <a:extLst>
              <a:ext uri="{FF2B5EF4-FFF2-40B4-BE49-F238E27FC236}">
                <a16:creationId xmlns:a16="http://schemas.microsoft.com/office/drawing/2014/main" id="{0A2D29B2-5C35-C07E-F06F-87585CE4598A}"/>
              </a:ext>
            </a:extLst>
          </p:cNvPr>
          <p:cNvSpPr txBox="1"/>
          <p:nvPr/>
        </p:nvSpPr>
        <p:spPr>
          <a:xfrm>
            <a:off x="3108960" y="1452637"/>
            <a:ext cx="2917786" cy="584775"/>
          </a:xfrm>
          <a:prstGeom prst="rect">
            <a:avLst/>
          </a:prstGeom>
          <a:noFill/>
        </p:spPr>
        <p:txBody>
          <a:bodyPr wrap="none" rtlCol="0">
            <a:spAutoFit/>
          </a:bodyPr>
          <a:lstStyle/>
          <a:p>
            <a:r>
              <a:rPr lang="en-US" sz="3200" dirty="0"/>
              <a:t>Observe a Bug</a:t>
            </a:r>
          </a:p>
        </p:txBody>
      </p:sp>
    </p:spTree>
    <p:extLst>
      <p:ext uri="{BB962C8B-B14F-4D97-AF65-F5344CB8AC3E}">
        <p14:creationId xmlns:p14="http://schemas.microsoft.com/office/powerpoint/2010/main" val="199720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8BAE1-B153-B57A-2B1D-D9DACA4C2F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7AF23D-F730-55E2-3E67-A77D6F16C18F}"/>
              </a:ext>
            </a:extLst>
          </p:cNvPr>
          <p:cNvSpPr txBox="1">
            <a:spLocks noGrp="1"/>
          </p:cNvSpPr>
          <p:nvPr>
            <p:ph type="title" idx="4294967295"/>
          </p:nvPr>
        </p:nvSpPr>
        <p:spPr>
          <a:xfrm>
            <a:off x="2073559" y="107545"/>
            <a:ext cx="499688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mn-lt"/>
                <a:ea typeface="+mn-ea"/>
                <a:cs typeface="+mn-cs"/>
              </a:rPr>
              <a:t>Debugging Process</a:t>
            </a:r>
          </a:p>
        </p:txBody>
      </p:sp>
      <p:sp>
        <p:nvSpPr>
          <p:cNvPr id="8" name="Slide Number Placeholder 5">
            <a:extLst>
              <a:ext uri="{FF2B5EF4-FFF2-40B4-BE49-F238E27FC236}">
                <a16:creationId xmlns:a16="http://schemas.microsoft.com/office/drawing/2014/main" id="{A707A7C4-C63F-DD38-EF18-85551AAD25CA}"/>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6</a:t>
            </a:fld>
            <a:endParaRPr lang="en-US" dirty="0"/>
          </a:p>
        </p:txBody>
      </p:sp>
      <p:sp>
        <p:nvSpPr>
          <p:cNvPr id="34" name="Rounded Rectangle 33">
            <a:extLst>
              <a:ext uri="{FF2B5EF4-FFF2-40B4-BE49-F238E27FC236}">
                <a16:creationId xmlns:a16="http://schemas.microsoft.com/office/drawing/2014/main" id="{E7B1A3B4-D4E3-0057-8DF3-BE814D43006F}"/>
              </a:ext>
              <a:ext uri="{C183D7F6-B498-43B3-948B-1728B52AA6E4}">
                <adec:decorative xmlns:adec="http://schemas.microsoft.com/office/drawing/2017/decorative" val="1"/>
              </a:ext>
            </a:extLst>
          </p:cNvPr>
          <p:cNvSpPr/>
          <p:nvPr/>
        </p:nvSpPr>
        <p:spPr>
          <a:xfrm>
            <a:off x="651368" y="947323"/>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0AB779BA-38C6-22E8-F943-0EAA1D32E0C1}"/>
              </a:ext>
              <a:ext uri="{C183D7F6-B498-43B3-948B-1728B52AA6E4}">
                <adec:decorative xmlns:adec="http://schemas.microsoft.com/office/drawing/2017/decorative" val="1"/>
              </a:ext>
            </a:extLst>
          </p:cNvPr>
          <p:cNvSpPr/>
          <p:nvPr/>
        </p:nvSpPr>
        <p:spPr>
          <a:xfrm>
            <a:off x="651368" y="2697176"/>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1534727-4E45-5BA0-1E88-248D5F753D90}"/>
              </a:ext>
              <a:ext uri="{C183D7F6-B498-43B3-948B-1728B52AA6E4}">
                <adec:decorative xmlns:adec="http://schemas.microsoft.com/office/drawing/2017/decorative" val="1"/>
              </a:ext>
            </a:extLst>
          </p:cNvPr>
          <p:cNvGrpSpPr/>
          <p:nvPr/>
        </p:nvGrpSpPr>
        <p:grpSpPr>
          <a:xfrm>
            <a:off x="1000742" y="1107343"/>
            <a:ext cx="1517145" cy="1280160"/>
            <a:chOff x="1066800" y="1260273"/>
            <a:chExt cx="1517145" cy="1280160"/>
          </a:xfrm>
        </p:grpSpPr>
        <p:grpSp>
          <p:nvGrpSpPr>
            <p:cNvPr id="40" name="Group 39">
              <a:extLst>
                <a:ext uri="{FF2B5EF4-FFF2-40B4-BE49-F238E27FC236}">
                  <a16:creationId xmlns:a16="http://schemas.microsoft.com/office/drawing/2014/main" id="{B4062186-8BB9-EF8B-840D-9B259995273C}"/>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C468B4C5-3E9A-C6C0-1BAE-CD80F44E8210}"/>
                  </a:ext>
                </a:extLst>
              </p:cNvPr>
              <p:cNvSpPr/>
              <p:nvPr/>
            </p:nvSpPr>
            <p:spPr>
              <a:xfrm>
                <a:off x="684702" y="2340044"/>
                <a:ext cx="1676400" cy="1143000"/>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08A0EA46-AC27-4648-DFA6-F19B5FE2C994}"/>
                  </a:ext>
                </a:extLst>
              </p:cNvPr>
              <p:cNvSpPr/>
              <p:nvPr/>
            </p:nvSpPr>
            <p:spPr>
              <a:xfrm>
                <a:off x="674581" y="3579369"/>
                <a:ext cx="1676399" cy="421221"/>
              </a:xfrm>
              <a:prstGeom prst="trapezoid">
                <a:avLst>
                  <a:gd name="adj" fmla="val 3815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Exclamation mark with solid fill">
                <a:extLst>
                  <a:ext uri="{FF2B5EF4-FFF2-40B4-BE49-F238E27FC236}">
                    <a16:creationId xmlns:a16="http://schemas.microsoft.com/office/drawing/2014/main" id="{B8BF1C90-8801-9C77-5DC9-3D44800AA3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48156247-0DE8-6675-F92D-EB1F46D005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DE2E01D1-BB83-6B84-B0E6-F28906A42B24}"/>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C7EECDB1-E7B4-8926-687B-116CDBA063E6}"/>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rgbClr val="000000"/>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DD4AD8BC-A206-8294-D91C-47114F7EB394}"/>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rgbClr val="000000"/>
              </a:solidFill>
              <a:ln w="9525" cap="flat">
                <a:noFill/>
                <a:prstDash val="solid"/>
                <a:miter/>
              </a:ln>
            </p:spPr>
            <p:txBody>
              <a:bodyPr rtlCol="0" anchor="ctr"/>
              <a:lstStyle/>
              <a:p>
                <a:endParaRPr lang="en-US"/>
              </a:p>
            </p:txBody>
          </p:sp>
        </p:grpSp>
      </p:grpSp>
      <p:pic>
        <p:nvPicPr>
          <p:cNvPr id="61" name="Graphic 60" descr="Bug under magnifying glass with solid fill">
            <a:extLst>
              <a:ext uri="{FF2B5EF4-FFF2-40B4-BE49-F238E27FC236}">
                <a16:creationId xmlns:a16="http://schemas.microsoft.com/office/drawing/2014/main" id="{5E0DD31B-B1E6-E07C-DB2D-749886FD75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234" y="2857196"/>
            <a:ext cx="1280160" cy="1280160"/>
          </a:xfrm>
          <a:prstGeom prst="rect">
            <a:avLst/>
          </a:prstGeom>
        </p:spPr>
      </p:pic>
      <p:sp>
        <p:nvSpPr>
          <p:cNvPr id="65" name="TextBox 64">
            <a:extLst>
              <a:ext uri="{FF2B5EF4-FFF2-40B4-BE49-F238E27FC236}">
                <a16:creationId xmlns:a16="http://schemas.microsoft.com/office/drawing/2014/main" id="{7A73C6A9-31E0-4962-C62A-45C38CD8ECCE}"/>
              </a:ext>
            </a:extLst>
          </p:cNvPr>
          <p:cNvSpPr txBox="1"/>
          <p:nvPr/>
        </p:nvSpPr>
        <p:spPr>
          <a:xfrm>
            <a:off x="3108960" y="1452637"/>
            <a:ext cx="2917786" cy="584775"/>
          </a:xfrm>
          <a:prstGeom prst="rect">
            <a:avLst/>
          </a:prstGeom>
          <a:noFill/>
        </p:spPr>
        <p:txBody>
          <a:bodyPr wrap="none" rtlCol="0">
            <a:spAutoFit/>
          </a:bodyPr>
          <a:lstStyle/>
          <a:p>
            <a:r>
              <a:rPr lang="en-US" sz="3200" dirty="0"/>
              <a:t>Observe a Bug</a:t>
            </a:r>
          </a:p>
        </p:txBody>
      </p:sp>
      <p:sp>
        <p:nvSpPr>
          <p:cNvPr id="66" name="TextBox 65">
            <a:extLst>
              <a:ext uri="{FF2B5EF4-FFF2-40B4-BE49-F238E27FC236}">
                <a16:creationId xmlns:a16="http://schemas.microsoft.com/office/drawing/2014/main" id="{033A4AB3-884F-9D18-2843-FF98A3E70A42}"/>
              </a:ext>
            </a:extLst>
          </p:cNvPr>
          <p:cNvSpPr txBox="1"/>
          <p:nvPr/>
        </p:nvSpPr>
        <p:spPr>
          <a:xfrm>
            <a:off x="3108960" y="3204888"/>
            <a:ext cx="2962671" cy="584775"/>
          </a:xfrm>
          <a:prstGeom prst="rect">
            <a:avLst/>
          </a:prstGeom>
          <a:noFill/>
        </p:spPr>
        <p:txBody>
          <a:bodyPr wrap="none" rtlCol="0">
            <a:spAutoFit/>
          </a:bodyPr>
          <a:lstStyle/>
          <a:p>
            <a:r>
              <a:rPr lang="en-US" sz="3200" dirty="0"/>
              <a:t>Find the Cause</a:t>
            </a:r>
          </a:p>
        </p:txBody>
      </p:sp>
    </p:spTree>
    <p:extLst>
      <p:ext uri="{BB962C8B-B14F-4D97-AF65-F5344CB8AC3E}">
        <p14:creationId xmlns:p14="http://schemas.microsoft.com/office/powerpoint/2010/main" val="4114402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854F2-797C-57C1-8556-623453AA0456}"/>
              </a:ext>
            </a:extLst>
          </p:cNvPr>
          <p:cNvSpPr txBox="1">
            <a:spLocks noGrp="1"/>
          </p:cNvSpPr>
          <p:nvPr>
            <p:ph type="title" idx="4294967295"/>
          </p:nvPr>
        </p:nvSpPr>
        <p:spPr>
          <a:xfrm>
            <a:off x="2073559" y="107545"/>
            <a:ext cx="499688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mn-lt"/>
                <a:ea typeface="+mn-ea"/>
                <a:cs typeface="+mn-cs"/>
              </a:rPr>
              <a:t>Debugging Process</a:t>
            </a:r>
          </a:p>
        </p:txBody>
      </p:sp>
      <p:sp>
        <p:nvSpPr>
          <p:cNvPr id="8" name="Slide Number Placeholder 5">
            <a:extLst>
              <a:ext uri="{FF2B5EF4-FFF2-40B4-BE49-F238E27FC236}">
                <a16:creationId xmlns:a16="http://schemas.microsoft.com/office/drawing/2014/main" id="{9723FB4C-BA1F-7FA8-AB57-13A2688CF05E}"/>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7</a:t>
            </a:fld>
            <a:endParaRPr lang="en-US" dirty="0"/>
          </a:p>
        </p:txBody>
      </p:sp>
      <p:sp>
        <p:nvSpPr>
          <p:cNvPr id="34" name="Rounded Rectangle 33">
            <a:extLst>
              <a:ext uri="{FF2B5EF4-FFF2-40B4-BE49-F238E27FC236}">
                <a16:creationId xmlns:a16="http://schemas.microsoft.com/office/drawing/2014/main" id="{5C98E5BB-934D-4B1F-D7FD-9B29397646C7}"/>
              </a:ext>
              <a:ext uri="{C183D7F6-B498-43B3-948B-1728B52AA6E4}">
                <adec:decorative xmlns:adec="http://schemas.microsoft.com/office/drawing/2017/decorative" val="1"/>
              </a:ext>
            </a:extLst>
          </p:cNvPr>
          <p:cNvSpPr/>
          <p:nvPr/>
        </p:nvSpPr>
        <p:spPr>
          <a:xfrm>
            <a:off x="651368" y="947323"/>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0037ECC8-C0AD-A136-3AA9-F5B2E0A53970}"/>
              </a:ext>
              <a:ext uri="{C183D7F6-B498-43B3-948B-1728B52AA6E4}">
                <adec:decorative xmlns:adec="http://schemas.microsoft.com/office/drawing/2017/decorative" val="1"/>
              </a:ext>
            </a:extLst>
          </p:cNvPr>
          <p:cNvSpPr/>
          <p:nvPr/>
        </p:nvSpPr>
        <p:spPr>
          <a:xfrm>
            <a:off x="651368" y="2697176"/>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CA5956D7-495B-F963-2415-76DF354B8D1B}"/>
              </a:ext>
              <a:ext uri="{C183D7F6-B498-43B3-948B-1728B52AA6E4}">
                <adec:decorative xmlns:adec="http://schemas.microsoft.com/office/drawing/2017/decorative" val="1"/>
              </a:ext>
            </a:extLst>
          </p:cNvPr>
          <p:cNvSpPr/>
          <p:nvPr/>
        </p:nvSpPr>
        <p:spPr>
          <a:xfrm>
            <a:off x="651368" y="4447029"/>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503D851-D574-BFBA-BEB7-278DF0F425FE}"/>
              </a:ext>
              <a:ext uri="{C183D7F6-B498-43B3-948B-1728B52AA6E4}">
                <adec:decorative xmlns:adec="http://schemas.microsoft.com/office/drawing/2017/decorative" val="1"/>
              </a:ext>
            </a:extLst>
          </p:cNvPr>
          <p:cNvGrpSpPr/>
          <p:nvPr/>
        </p:nvGrpSpPr>
        <p:grpSpPr>
          <a:xfrm>
            <a:off x="1000742" y="1107343"/>
            <a:ext cx="1517145" cy="1280160"/>
            <a:chOff x="1066800" y="1260273"/>
            <a:chExt cx="1517145" cy="1280160"/>
          </a:xfrm>
        </p:grpSpPr>
        <p:grpSp>
          <p:nvGrpSpPr>
            <p:cNvPr id="40" name="Group 39">
              <a:extLst>
                <a:ext uri="{FF2B5EF4-FFF2-40B4-BE49-F238E27FC236}">
                  <a16:creationId xmlns:a16="http://schemas.microsoft.com/office/drawing/2014/main" id="{B5E3E6CC-36D6-4861-1726-075BC3D251CA}"/>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5F13A608-B40D-D9B7-625D-031EFDC078D1}"/>
                  </a:ext>
                </a:extLst>
              </p:cNvPr>
              <p:cNvSpPr/>
              <p:nvPr/>
            </p:nvSpPr>
            <p:spPr>
              <a:xfrm>
                <a:off x="684702" y="2340044"/>
                <a:ext cx="1676400" cy="1143000"/>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282F8217-A2F1-FDEC-525C-3284F7406671}"/>
                  </a:ext>
                </a:extLst>
              </p:cNvPr>
              <p:cNvSpPr/>
              <p:nvPr/>
            </p:nvSpPr>
            <p:spPr>
              <a:xfrm>
                <a:off x="674581" y="3579369"/>
                <a:ext cx="1676399" cy="421221"/>
              </a:xfrm>
              <a:prstGeom prst="trapezoid">
                <a:avLst>
                  <a:gd name="adj" fmla="val 3815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Exclamation mark with solid fill">
                <a:extLst>
                  <a:ext uri="{FF2B5EF4-FFF2-40B4-BE49-F238E27FC236}">
                    <a16:creationId xmlns:a16="http://schemas.microsoft.com/office/drawing/2014/main" id="{21197EF6-1DE5-F983-FB2C-D0FC156C3A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D3B79968-2288-D992-06F0-5CF7725FB1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60D29A68-EEFA-D916-1B0C-8CB721558B4B}"/>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2C90882E-B19A-B360-1077-C4AE602163B7}"/>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rgbClr val="000000"/>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F5A5B44C-BF7D-187C-B53A-6674523A0AAE}"/>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rgbClr val="000000"/>
              </a:solidFill>
              <a:ln w="9525" cap="flat">
                <a:noFill/>
                <a:prstDash val="solid"/>
                <a:miter/>
              </a:ln>
            </p:spPr>
            <p:txBody>
              <a:bodyPr rtlCol="0" anchor="ctr"/>
              <a:lstStyle/>
              <a:p>
                <a:endParaRPr lang="en-US"/>
              </a:p>
            </p:txBody>
          </p:sp>
        </p:grpSp>
      </p:grpSp>
      <p:pic>
        <p:nvPicPr>
          <p:cNvPr id="61" name="Graphic 60" descr="Bug under magnifying glass with solid fill">
            <a:extLst>
              <a:ext uri="{FF2B5EF4-FFF2-40B4-BE49-F238E27FC236}">
                <a16:creationId xmlns:a16="http://schemas.microsoft.com/office/drawing/2014/main" id="{79B429F7-F0E7-6AB6-DBD9-8521E02250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234" y="2857196"/>
            <a:ext cx="1280160" cy="1280160"/>
          </a:xfrm>
          <a:prstGeom prst="rect">
            <a:avLst/>
          </a:prstGeom>
        </p:spPr>
      </p:pic>
      <p:pic>
        <p:nvPicPr>
          <p:cNvPr id="64" name="Graphic 63" descr="Tools with solid fill">
            <a:extLst>
              <a:ext uri="{FF2B5EF4-FFF2-40B4-BE49-F238E27FC236}">
                <a16:creationId xmlns:a16="http://schemas.microsoft.com/office/drawing/2014/main" id="{6EC5FFEB-2C5B-8EE9-9121-945BBA66B7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9234" y="4607049"/>
            <a:ext cx="1280160" cy="1280160"/>
          </a:xfrm>
          <a:prstGeom prst="rect">
            <a:avLst/>
          </a:prstGeom>
        </p:spPr>
      </p:pic>
      <p:sp>
        <p:nvSpPr>
          <p:cNvPr id="65" name="TextBox 64">
            <a:extLst>
              <a:ext uri="{FF2B5EF4-FFF2-40B4-BE49-F238E27FC236}">
                <a16:creationId xmlns:a16="http://schemas.microsoft.com/office/drawing/2014/main" id="{ADF490F8-56FC-9583-406C-68D1EF05CFE3}"/>
              </a:ext>
            </a:extLst>
          </p:cNvPr>
          <p:cNvSpPr txBox="1"/>
          <p:nvPr/>
        </p:nvSpPr>
        <p:spPr>
          <a:xfrm>
            <a:off x="3108960" y="1452637"/>
            <a:ext cx="2917786" cy="584775"/>
          </a:xfrm>
          <a:prstGeom prst="rect">
            <a:avLst/>
          </a:prstGeom>
          <a:noFill/>
        </p:spPr>
        <p:txBody>
          <a:bodyPr wrap="none" rtlCol="0">
            <a:spAutoFit/>
          </a:bodyPr>
          <a:lstStyle/>
          <a:p>
            <a:r>
              <a:rPr lang="en-US" sz="3200" dirty="0"/>
              <a:t>Observe a Bug</a:t>
            </a:r>
          </a:p>
        </p:txBody>
      </p:sp>
      <p:sp>
        <p:nvSpPr>
          <p:cNvPr id="66" name="TextBox 65">
            <a:extLst>
              <a:ext uri="{FF2B5EF4-FFF2-40B4-BE49-F238E27FC236}">
                <a16:creationId xmlns:a16="http://schemas.microsoft.com/office/drawing/2014/main" id="{57B24E4E-C2E4-4A02-B48F-8E91E80F7232}"/>
              </a:ext>
            </a:extLst>
          </p:cNvPr>
          <p:cNvSpPr txBox="1"/>
          <p:nvPr/>
        </p:nvSpPr>
        <p:spPr>
          <a:xfrm>
            <a:off x="3108960" y="3204888"/>
            <a:ext cx="2962671" cy="584775"/>
          </a:xfrm>
          <a:prstGeom prst="rect">
            <a:avLst/>
          </a:prstGeom>
          <a:noFill/>
        </p:spPr>
        <p:txBody>
          <a:bodyPr wrap="none" rtlCol="0">
            <a:spAutoFit/>
          </a:bodyPr>
          <a:lstStyle/>
          <a:p>
            <a:r>
              <a:rPr lang="en-US" sz="3200" dirty="0"/>
              <a:t>Find the Cause</a:t>
            </a:r>
          </a:p>
        </p:txBody>
      </p:sp>
      <p:sp>
        <p:nvSpPr>
          <p:cNvPr id="67" name="TextBox 66">
            <a:extLst>
              <a:ext uri="{FF2B5EF4-FFF2-40B4-BE49-F238E27FC236}">
                <a16:creationId xmlns:a16="http://schemas.microsoft.com/office/drawing/2014/main" id="{186EC049-4A64-01AB-C604-15304DC613CB}"/>
              </a:ext>
            </a:extLst>
          </p:cNvPr>
          <p:cNvSpPr txBox="1"/>
          <p:nvPr/>
        </p:nvSpPr>
        <p:spPr>
          <a:xfrm>
            <a:off x="3108960" y="4957139"/>
            <a:ext cx="1164101" cy="584775"/>
          </a:xfrm>
          <a:prstGeom prst="rect">
            <a:avLst/>
          </a:prstGeom>
          <a:noFill/>
        </p:spPr>
        <p:txBody>
          <a:bodyPr wrap="none" rtlCol="0">
            <a:spAutoFit/>
          </a:bodyPr>
          <a:lstStyle/>
          <a:p>
            <a:r>
              <a:rPr lang="en-US" sz="3200" dirty="0"/>
              <a:t>Fix it!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16543-DB7A-1A64-359F-F165512562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6A8BBB-10D6-B3E9-95E3-3BED975CFB39}"/>
              </a:ext>
            </a:extLst>
          </p:cNvPr>
          <p:cNvSpPr txBox="1">
            <a:spLocks noGrp="1"/>
          </p:cNvSpPr>
          <p:nvPr>
            <p:ph type="title" idx="4294967295"/>
          </p:nvPr>
        </p:nvSpPr>
        <p:spPr>
          <a:xfrm>
            <a:off x="2073559" y="107545"/>
            <a:ext cx="4996882"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mn-lt"/>
                <a:ea typeface="+mn-ea"/>
                <a:cs typeface="+mn-cs"/>
              </a:rPr>
              <a:t>Debugging Process</a:t>
            </a:r>
          </a:p>
        </p:txBody>
      </p:sp>
      <p:sp>
        <p:nvSpPr>
          <p:cNvPr id="8" name="Slide Number Placeholder 5">
            <a:extLst>
              <a:ext uri="{FF2B5EF4-FFF2-40B4-BE49-F238E27FC236}">
                <a16:creationId xmlns:a16="http://schemas.microsoft.com/office/drawing/2014/main" id="{E4C2089F-3C4E-31AA-28F6-8E8BC92D6B99}"/>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8</a:t>
            </a:fld>
            <a:endParaRPr lang="en-US" dirty="0"/>
          </a:p>
        </p:txBody>
      </p:sp>
      <p:sp>
        <p:nvSpPr>
          <p:cNvPr id="34" name="Rounded Rectangle 33">
            <a:extLst>
              <a:ext uri="{FF2B5EF4-FFF2-40B4-BE49-F238E27FC236}">
                <a16:creationId xmlns:a16="http://schemas.microsoft.com/office/drawing/2014/main" id="{17A31B29-2775-D355-4B5B-398F4068A353}"/>
              </a:ext>
              <a:ext uri="{C183D7F6-B498-43B3-948B-1728B52AA6E4}">
                <adec:decorative xmlns:adec="http://schemas.microsoft.com/office/drawing/2017/decorative" val="1"/>
              </a:ext>
            </a:extLst>
          </p:cNvPr>
          <p:cNvSpPr/>
          <p:nvPr/>
        </p:nvSpPr>
        <p:spPr>
          <a:xfrm>
            <a:off x="651368" y="947323"/>
            <a:ext cx="2215892" cy="1600200"/>
          </a:xfrm>
          <a:prstGeom prst="roundRect">
            <a:avLst/>
          </a:prstGeom>
          <a:no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3EDD061C-4354-FF47-7A07-03B8A8B3B1BE}"/>
              </a:ext>
              <a:ext uri="{C183D7F6-B498-43B3-948B-1728B52AA6E4}">
                <adec:decorative xmlns:adec="http://schemas.microsoft.com/office/drawing/2017/decorative" val="1"/>
              </a:ext>
            </a:extLst>
          </p:cNvPr>
          <p:cNvSpPr/>
          <p:nvPr/>
        </p:nvSpPr>
        <p:spPr>
          <a:xfrm>
            <a:off x="651368" y="4447029"/>
            <a:ext cx="2215892" cy="1600200"/>
          </a:xfrm>
          <a:prstGeom prst="roundRect">
            <a:avLst/>
          </a:prstGeom>
          <a:no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1959013-9747-A274-FB2E-4989652596AB}"/>
              </a:ext>
              <a:ext uri="{C183D7F6-B498-43B3-948B-1728B52AA6E4}">
                <adec:decorative xmlns:adec="http://schemas.microsoft.com/office/drawing/2017/decorative" val="1"/>
              </a:ext>
            </a:extLst>
          </p:cNvPr>
          <p:cNvGrpSpPr/>
          <p:nvPr/>
        </p:nvGrpSpPr>
        <p:grpSpPr>
          <a:xfrm>
            <a:off x="1000742" y="1107343"/>
            <a:ext cx="1517145" cy="1280160"/>
            <a:chOff x="1066800" y="1260273"/>
            <a:chExt cx="1517145" cy="1280160"/>
          </a:xfrm>
        </p:grpSpPr>
        <p:grpSp>
          <p:nvGrpSpPr>
            <p:cNvPr id="40" name="Group 39">
              <a:extLst>
                <a:ext uri="{FF2B5EF4-FFF2-40B4-BE49-F238E27FC236}">
                  <a16:creationId xmlns:a16="http://schemas.microsoft.com/office/drawing/2014/main" id="{7DCD5621-738D-0A69-FF93-DB9D373B7455}"/>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83741F1F-A632-3067-B292-7959C24EDBAF}"/>
                  </a:ext>
                </a:extLst>
              </p:cNvPr>
              <p:cNvSpPr/>
              <p:nvPr/>
            </p:nvSpPr>
            <p:spPr>
              <a:xfrm>
                <a:off x="684702" y="2340044"/>
                <a:ext cx="1676400" cy="1143000"/>
              </a:xfrm>
              <a:prstGeom prst="roundRect">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1B3668E8-6C96-68DA-6A5F-F0834CCEF312}"/>
                  </a:ext>
                </a:extLst>
              </p:cNvPr>
              <p:cNvSpPr/>
              <p:nvPr/>
            </p:nvSpPr>
            <p:spPr>
              <a:xfrm>
                <a:off x="674581" y="3579369"/>
                <a:ext cx="1676399" cy="421221"/>
              </a:xfrm>
              <a:prstGeom prst="trapezoid">
                <a:avLst>
                  <a:gd name="adj" fmla="val 38156"/>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Graphic 43" descr="Exclamation mark with solid fill">
                <a:extLst>
                  <a:ext uri="{FF2B5EF4-FFF2-40B4-BE49-F238E27FC236}">
                    <a16:creationId xmlns:a16="http://schemas.microsoft.com/office/drawing/2014/main" id="{108CFF6E-7E7A-522E-B85E-EB46D97A72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D3C21589-109A-B29E-EB16-C93462D2EB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D7AB4EE1-0E36-FF9B-DAA3-E6199273A251}"/>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A7C3F670-59A9-EA19-B437-62742D446B89}"/>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chemeClr val="bg1">
                  <a:lumMod val="75000"/>
                </a:schemeClr>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C31C4E51-BC2B-73BC-8598-23736B7AC2A6}"/>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chemeClr val="bg1">
                  <a:lumMod val="75000"/>
                </a:schemeClr>
              </a:solidFill>
              <a:ln w="9525" cap="flat">
                <a:noFill/>
                <a:prstDash val="solid"/>
                <a:miter/>
              </a:ln>
            </p:spPr>
            <p:txBody>
              <a:bodyPr rtlCol="0" anchor="ctr"/>
              <a:lstStyle/>
              <a:p>
                <a:endParaRPr lang="en-US" dirty="0"/>
              </a:p>
            </p:txBody>
          </p:sp>
        </p:grpSp>
      </p:grpSp>
      <p:grpSp>
        <p:nvGrpSpPr>
          <p:cNvPr id="4" name="Group 3">
            <a:extLst>
              <a:ext uri="{FF2B5EF4-FFF2-40B4-BE49-F238E27FC236}">
                <a16:creationId xmlns:a16="http://schemas.microsoft.com/office/drawing/2014/main" id="{7CD276E7-668C-9B79-E7EF-F543BF90E56D}"/>
              </a:ext>
              <a:ext uri="{C183D7F6-B498-43B3-948B-1728B52AA6E4}">
                <adec:decorative xmlns:adec="http://schemas.microsoft.com/office/drawing/2017/decorative" val="1"/>
              </a:ext>
            </a:extLst>
          </p:cNvPr>
          <p:cNvGrpSpPr/>
          <p:nvPr/>
        </p:nvGrpSpPr>
        <p:grpSpPr>
          <a:xfrm>
            <a:off x="651368" y="2697176"/>
            <a:ext cx="2215892" cy="1600200"/>
            <a:chOff x="651368" y="2697176"/>
            <a:chExt cx="2215892" cy="1600200"/>
          </a:xfrm>
        </p:grpSpPr>
        <p:sp>
          <p:nvSpPr>
            <p:cNvPr id="38" name="Rounded Rectangle 37">
              <a:extLst>
                <a:ext uri="{FF2B5EF4-FFF2-40B4-BE49-F238E27FC236}">
                  <a16:creationId xmlns:a16="http://schemas.microsoft.com/office/drawing/2014/main" id="{AC9DD587-6962-50E9-1FC2-48600F35103D}"/>
                </a:ext>
              </a:extLst>
            </p:cNvPr>
            <p:cNvSpPr/>
            <p:nvPr/>
          </p:nvSpPr>
          <p:spPr>
            <a:xfrm>
              <a:off x="651368" y="2697176"/>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Bug under magnifying glass with solid fill">
              <a:extLst>
                <a:ext uri="{FF2B5EF4-FFF2-40B4-BE49-F238E27FC236}">
                  <a16:creationId xmlns:a16="http://schemas.microsoft.com/office/drawing/2014/main" id="{DD3718B3-6DD6-75C7-B106-35691EC4FA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234" y="2857196"/>
              <a:ext cx="1280160" cy="1280160"/>
            </a:xfrm>
            <a:prstGeom prst="rect">
              <a:avLst/>
            </a:prstGeom>
          </p:spPr>
        </p:pic>
      </p:grpSp>
      <p:pic>
        <p:nvPicPr>
          <p:cNvPr id="64" name="Graphic 63" descr="Tools with solid fill">
            <a:extLst>
              <a:ext uri="{FF2B5EF4-FFF2-40B4-BE49-F238E27FC236}">
                <a16:creationId xmlns:a16="http://schemas.microsoft.com/office/drawing/2014/main" id="{E7EF1EB1-63BC-BD19-F038-7ECC154E64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9234" y="4607049"/>
            <a:ext cx="1280160" cy="1280160"/>
          </a:xfrm>
          <a:prstGeom prst="rect">
            <a:avLst/>
          </a:prstGeom>
        </p:spPr>
      </p:pic>
      <p:sp>
        <p:nvSpPr>
          <p:cNvPr id="3" name="Pentagon 2">
            <a:extLst>
              <a:ext uri="{FF2B5EF4-FFF2-40B4-BE49-F238E27FC236}">
                <a16:creationId xmlns:a16="http://schemas.microsoft.com/office/drawing/2014/main" id="{4E8EB12B-B009-DA18-112D-A309ECBF23F6}"/>
              </a:ext>
              <a:ext uri="{C183D7F6-B498-43B3-948B-1728B52AA6E4}">
                <adec:decorative xmlns:adec="http://schemas.microsoft.com/office/drawing/2017/decorative" val="1"/>
              </a:ext>
            </a:extLst>
          </p:cNvPr>
          <p:cNvSpPr/>
          <p:nvPr/>
        </p:nvSpPr>
        <p:spPr>
          <a:xfrm rot="10800000">
            <a:off x="3118867" y="2880809"/>
            <a:ext cx="287126" cy="1260345"/>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02D0C4C-C868-E6B6-39B2-6D7CCEAE2EBE}"/>
              </a:ext>
            </a:extLst>
          </p:cNvPr>
          <p:cNvSpPr txBox="1"/>
          <p:nvPr/>
        </p:nvSpPr>
        <p:spPr>
          <a:xfrm>
            <a:off x="3657600" y="3174110"/>
            <a:ext cx="3929474" cy="646331"/>
          </a:xfrm>
          <a:prstGeom prst="rect">
            <a:avLst/>
          </a:prstGeom>
          <a:noFill/>
        </p:spPr>
        <p:txBody>
          <a:bodyPr wrap="none" rtlCol="0">
            <a:spAutoFit/>
          </a:bodyPr>
          <a:lstStyle/>
          <a:p>
            <a:r>
              <a:rPr lang="en-US" sz="3600" dirty="0"/>
              <a:t>Very Challenging!!</a:t>
            </a:r>
          </a:p>
        </p:txBody>
      </p:sp>
    </p:spTree>
    <p:extLst>
      <p:ext uri="{BB962C8B-B14F-4D97-AF65-F5344CB8AC3E}">
        <p14:creationId xmlns:p14="http://schemas.microsoft.com/office/powerpoint/2010/main" val="933843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AF8E-A76C-C06A-A6B3-3D2EE267337F}"/>
              </a:ext>
            </a:extLst>
          </p:cNvPr>
          <p:cNvSpPr txBox="1">
            <a:spLocks noGrp="1"/>
          </p:cNvSpPr>
          <p:nvPr>
            <p:ph type="title" idx="4294967295"/>
          </p:nvPr>
        </p:nvSpPr>
        <p:spPr>
          <a:xfrm>
            <a:off x="2324100" y="157102"/>
            <a:ext cx="44958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mn-lt"/>
                <a:ea typeface="+mn-ea"/>
                <a:cs typeface="+mn-cs"/>
              </a:rPr>
              <a:t>Overview</a:t>
            </a:r>
          </a:p>
        </p:txBody>
      </p:sp>
      <p:grpSp>
        <p:nvGrpSpPr>
          <p:cNvPr id="33" name="Group 32" descr="A guide for the presentation’s structure which will cover how to use Open OnDemand and Microsoft’s VS Code to debug a python program.">
            <a:extLst>
              <a:ext uri="{FF2B5EF4-FFF2-40B4-BE49-F238E27FC236}">
                <a16:creationId xmlns:a16="http://schemas.microsoft.com/office/drawing/2014/main" id="{55885841-0378-0A4F-7A74-44DA1D7A67D8}"/>
              </a:ext>
            </a:extLst>
          </p:cNvPr>
          <p:cNvGrpSpPr/>
          <p:nvPr/>
        </p:nvGrpSpPr>
        <p:grpSpPr>
          <a:xfrm>
            <a:off x="2286000" y="1063579"/>
            <a:ext cx="4572000" cy="4576508"/>
            <a:chOff x="2602744" y="1063579"/>
            <a:chExt cx="4572000" cy="4576508"/>
          </a:xfrm>
        </p:grpSpPr>
        <p:sp>
          <p:nvSpPr>
            <p:cNvPr id="24" name="Rounded Rectangle 23">
              <a:extLst>
                <a:ext uri="{FF2B5EF4-FFF2-40B4-BE49-F238E27FC236}">
                  <a16:creationId xmlns:a16="http://schemas.microsoft.com/office/drawing/2014/main" id="{8A5DA813-8AAD-2569-42A9-F59374555C33}"/>
                </a:ext>
              </a:extLst>
            </p:cNvPr>
            <p:cNvSpPr/>
            <p:nvPr/>
          </p:nvSpPr>
          <p:spPr>
            <a:xfrm>
              <a:off x="2602744" y="1063579"/>
              <a:ext cx="4572000" cy="1371600"/>
            </a:xfrm>
            <a:prstGeom prst="roundRect">
              <a:avLst>
                <a:gd name="adj" fmla="val 26923"/>
              </a:avLst>
            </a:prstGeom>
            <a:solidFill>
              <a:schemeClr val="bg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3AAA2C39-B43C-C8D7-592F-551B47A01CEE}"/>
                </a:ext>
              </a:extLst>
            </p:cNvPr>
            <p:cNvGrpSpPr/>
            <p:nvPr/>
          </p:nvGrpSpPr>
          <p:grpSpPr>
            <a:xfrm>
              <a:off x="2602744" y="2666033"/>
              <a:ext cx="4572000" cy="1371600"/>
              <a:chOff x="1341119" y="2690200"/>
              <a:chExt cx="4572000" cy="1371600"/>
            </a:xfrm>
          </p:grpSpPr>
          <p:sp>
            <p:nvSpPr>
              <p:cNvPr id="25" name="Rounded Rectangle 24">
                <a:extLst>
                  <a:ext uri="{FF2B5EF4-FFF2-40B4-BE49-F238E27FC236}">
                    <a16:creationId xmlns:a16="http://schemas.microsoft.com/office/drawing/2014/main" id="{A167F289-637A-B681-05A7-CDB1029D7116}"/>
                  </a:ext>
                </a:extLst>
              </p:cNvPr>
              <p:cNvSpPr/>
              <p:nvPr/>
            </p:nvSpPr>
            <p:spPr>
              <a:xfrm>
                <a:off x="1341119" y="2690200"/>
                <a:ext cx="4572000" cy="1371600"/>
              </a:xfrm>
              <a:prstGeom prst="roundRect">
                <a:avLst>
                  <a:gd name="adj" fmla="val 26923"/>
                </a:avLst>
              </a:prstGeom>
              <a:solidFill>
                <a:schemeClr val="bg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CA865A2F-40FC-F083-1DE6-E31228A9FB53}"/>
                  </a:ext>
                </a:extLst>
              </p:cNvPr>
              <p:cNvGrpSpPr/>
              <p:nvPr/>
            </p:nvGrpSpPr>
            <p:grpSpPr>
              <a:xfrm>
                <a:off x="1680875" y="2894654"/>
                <a:ext cx="3892488" cy="962693"/>
                <a:chOff x="1803167" y="2658931"/>
                <a:chExt cx="3892488" cy="962693"/>
              </a:xfrm>
            </p:grpSpPr>
            <p:pic>
              <p:nvPicPr>
                <p:cNvPr id="5" name="Picture 4" descr="The VS Code Logo">
                  <a:extLst>
                    <a:ext uri="{FF2B5EF4-FFF2-40B4-BE49-F238E27FC236}">
                      <a16:creationId xmlns:a16="http://schemas.microsoft.com/office/drawing/2014/main" id="{B4A0975E-5B18-3BF2-52E0-5F6BA0284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167" y="2658931"/>
                  <a:ext cx="962693" cy="962693"/>
                </a:xfrm>
                <a:prstGeom prst="rect">
                  <a:avLst/>
                </a:prstGeom>
              </p:spPr>
            </p:pic>
            <p:sp>
              <p:nvSpPr>
                <p:cNvPr id="6" name="TextBox 5">
                  <a:extLst>
                    <a:ext uri="{FF2B5EF4-FFF2-40B4-BE49-F238E27FC236}">
                      <a16:creationId xmlns:a16="http://schemas.microsoft.com/office/drawing/2014/main" id="{522560B0-B0D0-2B85-C3A9-8C7FD48C6EC0}"/>
                    </a:ext>
                  </a:extLst>
                </p:cNvPr>
                <p:cNvSpPr txBox="1"/>
                <p:nvPr/>
              </p:nvSpPr>
              <p:spPr>
                <a:xfrm>
                  <a:off x="2840386" y="2667437"/>
                  <a:ext cx="2855269" cy="923330"/>
                </a:xfrm>
                <a:prstGeom prst="rect">
                  <a:avLst/>
                </a:prstGeom>
                <a:noFill/>
              </p:spPr>
              <p:txBody>
                <a:bodyPr wrap="none" rtlCol="0">
                  <a:spAutoFit/>
                </a:bodyPr>
                <a:lstStyle/>
                <a:p>
                  <a:r>
                    <a:rPr lang="en-US" sz="5400" b="1" dirty="0">
                      <a:latin typeface="Consolas" panose="020B0609020204030204" pitchFamily="49" charset="0"/>
                      <a:cs typeface="Consolas" panose="020B0609020204030204" pitchFamily="49" charset="0"/>
                    </a:rPr>
                    <a:t>VS Code</a:t>
                  </a:r>
                </a:p>
              </p:txBody>
            </p:sp>
          </p:grpSp>
        </p:grpSp>
        <p:grpSp>
          <p:nvGrpSpPr>
            <p:cNvPr id="31" name="Group 30">
              <a:extLst>
                <a:ext uri="{FF2B5EF4-FFF2-40B4-BE49-F238E27FC236}">
                  <a16:creationId xmlns:a16="http://schemas.microsoft.com/office/drawing/2014/main" id="{DE783D06-9BBD-9E6B-6469-D1BC9C4AF20A}"/>
                </a:ext>
              </a:extLst>
            </p:cNvPr>
            <p:cNvGrpSpPr/>
            <p:nvPr/>
          </p:nvGrpSpPr>
          <p:grpSpPr>
            <a:xfrm>
              <a:off x="2602744" y="4268487"/>
              <a:ext cx="1828800" cy="1371600"/>
              <a:chOff x="2289988" y="4323630"/>
              <a:chExt cx="1828800" cy="1371600"/>
            </a:xfrm>
          </p:grpSpPr>
          <p:sp>
            <p:nvSpPr>
              <p:cNvPr id="26" name="Rounded Rectangle 25">
                <a:extLst>
                  <a:ext uri="{FF2B5EF4-FFF2-40B4-BE49-F238E27FC236}">
                    <a16:creationId xmlns:a16="http://schemas.microsoft.com/office/drawing/2014/main" id="{39A27638-2BFF-DFD7-02A2-B6CC2A8E68ED}"/>
                  </a:ext>
                </a:extLst>
              </p:cNvPr>
              <p:cNvSpPr/>
              <p:nvPr/>
            </p:nvSpPr>
            <p:spPr>
              <a:xfrm>
                <a:off x="2289988" y="4323630"/>
                <a:ext cx="1828800" cy="1371600"/>
              </a:xfrm>
              <a:prstGeom prst="roundRect">
                <a:avLst>
                  <a:gd name="adj" fmla="val 26923"/>
                </a:avLst>
              </a:prstGeom>
              <a:solidFill>
                <a:schemeClr val="bg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The Python Programming Language Logo">
                <a:extLst>
                  <a:ext uri="{FF2B5EF4-FFF2-40B4-BE49-F238E27FC236}">
                    <a16:creationId xmlns:a16="http://schemas.microsoft.com/office/drawing/2014/main" id="{31A4CBEE-CBA7-1724-6E23-374B56806F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539"/>
              <a:stretch/>
            </p:blipFill>
            <p:spPr bwMode="auto">
              <a:xfrm>
                <a:off x="2676224" y="4456009"/>
                <a:ext cx="1056328" cy="11068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853E0F10-1F98-0184-2A95-3B36302C7070}"/>
                </a:ext>
              </a:extLst>
            </p:cNvPr>
            <p:cNvGrpSpPr/>
            <p:nvPr/>
          </p:nvGrpSpPr>
          <p:grpSpPr>
            <a:xfrm>
              <a:off x="5345944" y="4268487"/>
              <a:ext cx="1828800" cy="1371600"/>
              <a:chOff x="4770930" y="4323630"/>
              <a:chExt cx="1828800" cy="1371600"/>
            </a:xfrm>
          </p:grpSpPr>
          <p:sp>
            <p:nvSpPr>
              <p:cNvPr id="27" name="Rounded Rectangle 26" descr="The Debugger Icon in VS Code">
                <a:extLst>
                  <a:ext uri="{FF2B5EF4-FFF2-40B4-BE49-F238E27FC236}">
                    <a16:creationId xmlns:a16="http://schemas.microsoft.com/office/drawing/2014/main" id="{EF3AD75A-57A0-C0DE-73D2-A0AF49EB8498}"/>
                  </a:ext>
                </a:extLst>
              </p:cNvPr>
              <p:cNvSpPr/>
              <p:nvPr/>
            </p:nvSpPr>
            <p:spPr>
              <a:xfrm>
                <a:off x="4770930" y="4323630"/>
                <a:ext cx="1828800" cy="1371600"/>
              </a:xfrm>
              <a:prstGeom prst="roundRect">
                <a:avLst>
                  <a:gd name="adj" fmla="val 26923"/>
                </a:avLst>
              </a:prstGeom>
              <a:solidFill>
                <a:schemeClr val="bg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703CEA0A-AF79-C98E-2A48-5AD5EBE37231}"/>
                  </a:ext>
                </a:extLst>
              </p:cNvPr>
              <p:cNvGrpSpPr>
                <a:grpSpLocks noChangeAspect="1"/>
              </p:cNvGrpSpPr>
              <p:nvPr/>
            </p:nvGrpSpPr>
            <p:grpSpPr>
              <a:xfrm>
                <a:off x="5206246" y="4464962"/>
                <a:ext cx="958169" cy="1088936"/>
                <a:chOff x="5410200" y="3304109"/>
                <a:chExt cx="1694877" cy="1926183"/>
              </a:xfrm>
            </p:grpSpPr>
            <p:sp>
              <p:nvSpPr>
                <p:cNvPr id="22" name="Triangle 21">
                  <a:extLst>
                    <a:ext uri="{FF2B5EF4-FFF2-40B4-BE49-F238E27FC236}">
                      <a16:creationId xmlns:a16="http://schemas.microsoft.com/office/drawing/2014/main" id="{1A281D15-F201-CFBB-6FFF-7FEF7452AA8B}"/>
                    </a:ext>
                  </a:extLst>
                </p:cNvPr>
                <p:cNvSpPr/>
                <p:nvPr/>
              </p:nvSpPr>
              <p:spPr>
                <a:xfrm rot="5400000">
                  <a:off x="5824917" y="3486989"/>
                  <a:ext cx="1463040" cy="1097280"/>
                </a:xfrm>
                <a:prstGeom prst="triangle">
                  <a:avLst/>
                </a:prstGeom>
                <a:noFill/>
                <a:ln w="889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1BE7F89-73CB-A16F-15BA-6EC718A2C2DC}"/>
                    </a:ext>
                  </a:extLst>
                </p:cNvPr>
                <p:cNvSpPr/>
                <p:nvPr/>
              </p:nvSpPr>
              <p:spPr>
                <a:xfrm>
                  <a:off x="5410200" y="4105501"/>
                  <a:ext cx="1074421" cy="1124791"/>
                </a:xfrm>
                <a:prstGeom prst="ellipse">
                  <a:avLst/>
                </a:prstGeom>
                <a:solidFill>
                  <a:schemeClr val="bg1"/>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FFCAC7A-2327-DF5C-AE86-A42132E1FF3B}"/>
                    </a:ext>
                  </a:extLst>
                </p:cNvPr>
                <p:cNvSpPr/>
                <p:nvPr/>
              </p:nvSpPr>
              <p:spPr>
                <a:xfrm>
                  <a:off x="5656338" y="4267200"/>
                  <a:ext cx="546342" cy="838198"/>
                </a:xfrm>
                <a:prstGeom prst="ellipse">
                  <a:avLst/>
                </a:prstGeom>
                <a:noFill/>
                <a:ln w="889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a:extLst>
                    <a:ext uri="{FF2B5EF4-FFF2-40B4-BE49-F238E27FC236}">
                      <a16:creationId xmlns:a16="http://schemas.microsoft.com/office/drawing/2014/main" id="{17A27F77-F3F2-9727-A64D-2D2BCE6EE2C9}"/>
                    </a:ext>
                  </a:extLst>
                </p:cNvPr>
                <p:cNvSpPr/>
                <p:nvPr/>
              </p:nvSpPr>
              <p:spPr>
                <a:xfrm rot="5400000">
                  <a:off x="5628064" y="3848100"/>
                  <a:ext cx="602889" cy="838200"/>
                </a:xfrm>
                <a:prstGeom prst="arc">
                  <a:avLst>
                    <a:gd name="adj1" fmla="val 16200000"/>
                    <a:gd name="adj2" fmla="val 5383178"/>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E6DD601-50DA-1573-105F-24F51803A6A8}"/>
                    </a:ext>
                  </a:extLst>
                </p:cNvPr>
                <p:cNvCxnSpPr>
                  <a:cxnSpLocks/>
                </p:cNvCxnSpPr>
                <p:nvPr/>
              </p:nvCxnSpPr>
              <p:spPr>
                <a:xfrm>
                  <a:off x="6121159" y="5013958"/>
                  <a:ext cx="182880" cy="182880"/>
                </a:xfrm>
                <a:prstGeom prst="line">
                  <a:avLst/>
                </a:prstGeom>
                <a:ln w="762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E17378D-9F0A-2185-884C-CBF82949631B}"/>
                    </a:ext>
                  </a:extLst>
                </p:cNvPr>
                <p:cNvCxnSpPr>
                  <a:cxnSpLocks/>
                </p:cNvCxnSpPr>
                <p:nvPr/>
              </p:nvCxnSpPr>
              <p:spPr>
                <a:xfrm flipH="1">
                  <a:off x="5575057" y="5013958"/>
                  <a:ext cx="182880" cy="182880"/>
                </a:xfrm>
                <a:prstGeom prst="line">
                  <a:avLst/>
                </a:prstGeom>
                <a:ln w="762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1DC3FAE-5E6B-9626-5B85-6C76EA100401}"/>
                    </a:ext>
                  </a:extLst>
                </p:cNvPr>
                <p:cNvCxnSpPr>
                  <a:cxnSpLocks/>
                </p:cNvCxnSpPr>
                <p:nvPr/>
              </p:nvCxnSpPr>
              <p:spPr>
                <a:xfrm>
                  <a:off x="6219190" y="4724400"/>
                  <a:ext cx="182880" cy="0"/>
                </a:xfrm>
                <a:prstGeom prst="line">
                  <a:avLst/>
                </a:prstGeom>
                <a:ln w="762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A528029-3C34-DBE0-ACD6-99974D57316A}"/>
                    </a:ext>
                  </a:extLst>
                </p:cNvPr>
                <p:cNvCxnSpPr>
                  <a:cxnSpLocks/>
                </p:cNvCxnSpPr>
                <p:nvPr/>
              </p:nvCxnSpPr>
              <p:spPr>
                <a:xfrm>
                  <a:off x="5463539" y="4724400"/>
                  <a:ext cx="182880" cy="0"/>
                </a:xfrm>
                <a:prstGeom prst="line">
                  <a:avLst/>
                </a:prstGeom>
                <a:ln w="76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pic>
          <p:nvPicPr>
            <p:cNvPr id="19" name="Graphic 18" descr="The Open OnDemand Logo">
              <a:extLst>
                <a:ext uri="{FF2B5EF4-FFF2-40B4-BE49-F238E27FC236}">
                  <a16:creationId xmlns:a16="http://schemas.microsoft.com/office/drawing/2014/main" id="{79318058-07C7-A115-9AC5-B4DF823911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44233" y="1254079"/>
              <a:ext cx="3889022" cy="990600"/>
            </a:xfrm>
            <a:prstGeom prst="rect">
              <a:avLst/>
            </a:prstGeom>
          </p:spPr>
        </p:pic>
      </p:grpSp>
      <p:sp>
        <p:nvSpPr>
          <p:cNvPr id="3" name="Slide Number Placeholder 5">
            <a:extLst>
              <a:ext uri="{FF2B5EF4-FFF2-40B4-BE49-F238E27FC236}">
                <a16:creationId xmlns:a16="http://schemas.microsoft.com/office/drawing/2014/main" id="{3808BADA-A70A-3500-A66A-DA5B01F6A0B0}"/>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9</a:t>
            </a:fld>
            <a:endParaRPr lang="en-US" dirty="0"/>
          </a:p>
        </p:txBody>
      </p:sp>
    </p:spTree>
    <p:extLst>
      <p:ext uri="{BB962C8B-B14F-4D97-AF65-F5344CB8AC3E}">
        <p14:creationId xmlns:p14="http://schemas.microsoft.com/office/powerpoint/2010/main" val="487129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oulder template A_Fall2018" id="{4DBAEB30-C452-014B-A9FD-765C86C4777C}" vid="{6BF68067-CA67-8C4A-A41E-F80449A3E0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emplate>Office Theme</Template>
  <TotalTime>24458</TotalTime>
  <Words>2188</Words>
  <Application>Microsoft Macintosh PowerPoint</Application>
  <PresentationFormat>On-screen Show (4:3)</PresentationFormat>
  <Paragraphs>330</Paragraphs>
  <Slides>30</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Andale Mono</vt:lpstr>
      <vt:lpstr>Aptos</vt:lpstr>
      <vt:lpstr>Arial</vt:lpstr>
      <vt:lpstr>Arial Black</vt:lpstr>
      <vt:lpstr>Atkinson Hyperlegible</vt:lpstr>
      <vt:lpstr>Century Gothic</vt:lpstr>
      <vt:lpstr>Consolas</vt:lpstr>
      <vt:lpstr>Helvetica Neue</vt:lpstr>
      <vt:lpstr>Menlo</vt:lpstr>
      <vt:lpstr>Public Sans</vt:lpstr>
      <vt:lpstr>Office Theme</vt:lpstr>
      <vt:lpstr>Debugging with VS Code</vt:lpstr>
      <vt:lpstr>Meet the User Support Team</vt:lpstr>
      <vt:lpstr>QR Code and URL to Slide Deck</vt:lpstr>
      <vt:lpstr>The First Programming “Bug”</vt:lpstr>
      <vt:lpstr>Debugging Process</vt:lpstr>
      <vt:lpstr>Debugging Process</vt:lpstr>
      <vt:lpstr>Debugging Process</vt:lpstr>
      <vt:lpstr>Debugging Process</vt:lpstr>
      <vt:lpstr>Overview</vt:lpstr>
      <vt:lpstr>VS Code - OnDemand</vt:lpstr>
      <vt:lpstr>VS Code - OnDemand</vt:lpstr>
      <vt:lpstr>VS Code - OnDemand</vt:lpstr>
      <vt:lpstr>VS Code - OnDemand</vt:lpstr>
      <vt:lpstr>VS Code – Extensions</vt:lpstr>
      <vt:lpstr>Example Program</vt:lpstr>
      <vt:lpstr>Breakpoints</vt:lpstr>
      <vt:lpstr>Start the Debugger </vt:lpstr>
      <vt:lpstr>Python Interpreter Error</vt:lpstr>
      <vt:lpstr>List Python Interpreters</vt:lpstr>
      <vt:lpstr>Select Python Interpreter</vt:lpstr>
      <vt:lpstr>Debugger - Controls</vt:lpstr>
      <vt:lpstr>Debugger – Variables Explorer</vt:lpstr>
      <vt:lpstr>Debugger - Controls</vt:lpstr>
      <vt:lpstr>Debugger – Variables Explorer</vt:lpstr>
      <vt:lpstr>Debugger - Controls</vt:lpstr>
      <vt:lpstr>Debugger - Controls</vt:lpstr>
      <vt:lpstr>Debugger – Watch Expressions</vt:lpstr>
      <vt:lpstr>Debugger – Watch Expressions</vt:lpstr>
      <vt:lpstr>Next Steps – Check the Docs!</vt:lpstr>
      <vt:lpstr>Questions or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Joseph Schneider</dc:creator>
  <cp:lastModifiedBy>Michael Joseph Schneider</cp:lastModifiedBy>
  <cp:revision>3</cp:revision>
  <cp:lastPrinted>2024-09-26T15:28:20Z</cp:lastPrinted>
  <dcterms:created xsi:type="dcterms:W3CDTF">2024-07-22T22:26:58Z</dcterms:created>
  <dcterms:modified xsi:type="dcterms:W3CDTF">2025-05-07T20:12:39Z</dcterms:modified>
</cp:coreProperties>
</file>